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ink/ink1.xml" ContentType="application/inkml+xml"/>
  <Override PartName="/ppt/ink/ink3.xml" ContentType="application/inkml+xml"/>
  <Override PartName="/ppt/ink/ink2.xml" ContentType="application/inkml+xml"/>
  <Override PartName="/ppt/ink/ink4.xml" ContentType="application/inkml+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60" r:id="rId3"/>
    <p:sldId id="261" r:id="rId4"/>
    <p:sldId id="262" r:id="rId5"/>
    <p:sldId id="263" r:id="rId6"/>
    <p:sldId id="275" r:id="rId7"/>
    <p:sldId id="265" r:id="rId8"/>
    <p:sldId id="266" r:id="rId9"/>
    <p:sldId id="268" r:id="rId10"/>
    <p:sldId id="276" r:id="rId11"/>
    <p:sldId id="277" r:id="rId12"/>
    <p:sldId id="267" r:id="rId13"/>
    <p:sldId id="269" r:id="rId14"/>
    <p:sldId id="278" r:id="rId15"/>
    <p:sldId id="270" r:id="rId16"/>
    <p:sldId id="272" r:id="rId17"/>
    <p:sldId id="273" r:id="rId18"/>
    <p:sldId id="274" r:id="rId19"/>
    <p:sldId id="258" r:id="rId20"/>
    <p:sldId id="259" r:id="rId21"/>
    <p:sldId id="279" r:id="rId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248" autoAdjust="0"/>
  </p:normalViewPr>
  <p:slideViewPr>
    <p:cSldViewPr snapToGrid="0">
      <p:cViewPr varScale="1">
        <p:scale>
          <a:sx n="62" d="100"/>
          <a:sy n="62" d="100"/>
        </p:scale>
        <p:origin x="1488" y="27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irn\Documents\FFA\GW%20Nat%20Resource%20Plan\Mangaroa%20River%20at%20Te%20Marua-Black%20Disc%2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cairn\Documents\FFA\GW%20Nat%20Resource%20Plan\Mangaroa%20River%20daily%20flow%20vs%20clarity.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airn\Documents\FFA\GW%20Nat%20Resource%20Plan\Mangaroa%20River%20daily%20flow%20vs%20clarit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NZ" sz="2000" b="1" baseline="0"/>
              <a:t>Adjusted Data Mangaroa River at Te Marua, CDOM subtracted Valois dataset</a:t>
            </a:r>
          </a:p>
        </c:rich>
      </c:tx>
      <c:layout>
        <c:manualLayout>
          <c:xMode val="edge"/>
          <c:yMode val="edge"/>
          <c:x val="9.7708592016522461E-2"/>
          <c:y val="0.17138262363855811"/>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38100" cap="rnd">
              <a:noFill/>
              <a:round/>
            </a:ln>
            <a:effectLst/>
          </c:spPr>
          <c:marker>
            <c:symbol val="circle"/>
            <c:size val="10"/>
            <c:spPr>
              <a:solidFill>
                <a:schemeClr val="accent1"/>
              </a:solidFill>
              <a:ln w="9525">
                <a:solidFill>
                  <a:schemeClr val="accent1"/>
                </a:solidFill>
              </a:ln>
              <a:effectLst/>
            </c:spPr>
          </c:marker>
          <c:trendline>
            <c:spPr>
              <a:ln w="25400" cap="rnd">
                <a:solidFill>
                  <a:schemeClr val="accent1"/>
                </a:solidFill>
                <a:prstDash val="sysDot"/>
              </a:ln>
              <a:effectLst/>
            </c:spPr>
            <c:trendlineType val="power"/>
            <c:dispRSqr val="1"/>
            <c:dispEq val="1"/>
            <c:trendlineLbl>
              <c:layout>
                <c:manualLayout>
                  <c:x val="-0.50869375023774199"/>
                  <c:y val="-7.8331998111845089E-2"/>
                </c:manualLayout>
              </c:layout>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rendlineLbl>
          </c:trendline>
          <c:xVal>
            <c:numRef>
              <c:f>Sheet2!$B$2:$B$8</c:f>
              <c:numCache>
                <c:formatCode>General</c:formatCode>
                <c:ptCount val="7"/>
                <c:pt idx="0">
                  <c:v>0.3</c:v>
                </c:pt>
                <c:pt idx="1">
                  <c:v>1.2</c:v>
                </c:pt>
                <c:pt idx="2">
                  <c:v>1.9</c:v>
                </c:pt>
                <c:pt idx="3">
                  <c:v>2.2999999999999998</c:v>
                </c:pt>
                <c:pt idx="4">
                  <c:v>2.2999999999999998</c:v>
                </c:pt>
                <c:pt idx="5">
                  <c:v>2.7</c:v>
                </c:pt>
                <c:pt idx="6">
                  <c:v>2.9</c:v>
                </c:pt>
              </c:numCache>
            </c:numRef>
          </c:xVal>
          <c:yVal>
            <c:numRef>
              <c:f>Sheet2!$E$2:$E$8</c:f>
              <c:numCache>
                <c:formatCode>0.00</c:formatCode>
                <c:ptCount val="7"/>
                <c:pt idx="0">
                  <c:v>2.5466666666666664</c:v>
                </c:pt>
                <c:pt idx="1">
                  <c:v>2.5555555555555558</c:v>
                </c:pt>
                <c:pt idx="2">
                  <c:v>2.08</c:v>
                </c:pt>
                <c:pt idx="3">
                  <c:v>1.4337349397590362</c:v>
                </c:pt>
                <c:pt idx="4">
                  <c:v>2.0779220779220782</c:v>
                </c:pt>
                <c:pt idx="5">
                  <c:v>2.6571428571428575</c:v>
                </c:pt>
                <c:pt idx="6">
                  <c:v>1.7972972972972974</c:v>
                </c:pt>
              </c:numCache>
            </c:numRef>
          </c:yVal>
          <c:smooth val="0"/>
          <c:extLst>
            <c:ext xmlns:c16="http://schemas.microsoft.com/office/drawing/2014/chart" uri="{C3380CC4-5D6E-409C-BE32-E72D297353CC}">
              <c16:uniqueId val="{00000001-B102-4651-8F82-EAEE836D6959}"/>
            </c:ext>
          </c:extLst>
        </c:ser>
        <c:dLbls>
          <c:showLegendKey val="0"/>
          <c:showVal val="0"/>
          <c:showCatName val="0"/>
          <c:showSerName val="0"/>
          <c:showPercent val="0"/>
          <c:showBubbleSize val="0"/>
        </c:dLbls>
        <c:axId val="639422688"/>
        <c:axId val="639423168"/>
      </c:scatterChart>
      <c:valAx>
        <c:axId val="6394226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NZ" sz="1400" b="1" baseline="0"/>
                  <a:t>TSS (mg/L)</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N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9423168"/>
        <c:crosses val="max"/>
        <c:crossBetween val="midCat"/>
      </c:valAx>
      <c:valAx>
        <c:axId val="639423168"/>
        <c:scaling>
          <c:orientation val="maxMin"/>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NZ" sz="1400" b="1" i="0" baseline="0"/>
                  <a:t>Adjusted Clarity (m)</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NZ"/>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394226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lang="en-GB" sz="1300" b="0" u="none" strike="noStrike">
                <a:uFillTx/>
                <a:latin typeface="Arial"/>
              </a:defRPr>
            </a:pPr>
            <a:r>
              <a:rPr lang="en-GB" sz="1300" b="0" u="none" strike="noStrike">
                <a:uFillTx/>
                <a:latin typeface="Arial"/>
              </a:rPr>
              <a:t>Visual Clarity, Mangaroa River at Te Marua</a:t>
            </a:r>
          </a:p>
          <a:p>
            <a:pPr>
              <a:defRPr lang="en-GB" sz="1300" b="0" u="none" strike="noStrike">
                <a:uFillTx/>
                <a:latin typeface="Arial"/>
              </a:defRPr>
            </a:pPr>
            <a:r>
              <a:rPr lang="en-GB" sz="1100" b="0" u="none" strike="noStrike">
                <a:uFillTx/>
                <a:latin typeface="Arial"/>
              </a:rPr>
              <a:t>July 1997 - March 2025</a:t>
            </a:r>
          </a:p>
          <a:p>
            <a:pPr>
              <a:defRPr lang="en-GB" sz="1300" b="0" u="none" strike="noStrike">
                <a:uFillTx/>
                <a:latin typeface="Arial"/>
              </a:defRPr>
            </a:pPr>
            <a:r>
              <a:rPr lang="en-GB" sz="1100" b="0" u="none" strike="noStrike">
                <a:uFillTx/>
                <a:latin typeface="Arial"/>
              </a:rPr>
              <a:t>(Median data, with upper and lower quartiles)</a:t>
            </a:r>
          </a:p>
        </c:rich>
      </c:tx>
      <c:overlay val="0"/>
      <c:spPr>
        <a:noFill/>
        <a:ln w="0">
          <a:noFill/>
        </a:ln>
      </c:spPr>
    </c:title>
    <c:autoTitleDeleted val="0"/>
    <c:plotArea>
      <c:layout/>
      <c:barChart>
        <c:barDir val="col"/>
        <c:grouping val="clustered"/>
        <c:varyColors val="0"/>
        <c:ser>
          <c:idx val="0"/>
          <c:order val="0"/>
          <c:tx>
            <c:strRef>
              <c:f>'Mangaroa River at Te Marua-Blac'!$H$3</c:f>
              <c:strCache>
                <c:ptCount val="1"/>
                <c:pt idx="0">
                  <c:v>Median Clarity (m)</c:v>
                </c:pt>
              </c:strCache>
            </c:strRef>
          </c:tx>
          <c:spPr>
            <a:solidFill>
              <a:srgbClr val="004586"/>
            </a:solidFill>
            <a:ln w="0">
              <a:noFill/>
            </a:ln>
          </c:spPr>
          <c:invertIfNegative val="0"/>
          <c:dPt>
            <c:idx val="1"/>
            <c:invertIfNegative val="0"/>
            <c:bubble3D val="0"/>
            <c:extLst>
              <c:ext xmlns:c16="http://schemas.microsoft.com/office/drawing/2014/chart" uri="{C3380CC4-5D6E-409C-BE32-E72D297353CC}">
                <c16:uniqueId val="{00000000-A61A-4FAD-A07A-A2B6961796A7}"/>
              </c:ext>
            </c:extLst>
          </c:dPt>
          <c:dLbls>
            <c:dLbl>
              <c:idx val="1"/>
              <c:spPr/>
              <c:txPr>
                <a:bodyPr wrap="none"/>
                <a:lstStyle/>
                <a:p>
                  <a:pPr>
                    <a:defRPr lang="en-GB" sz="1000" b="0" u="none" strike="noStrike">
                      <a:uFillTx/>
                      <a:latin typeface="Arial"/>
                    </a:defRPr>
                  </a:pPr>
                  <a:endParaRPr lang="en-US"/>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0-A61A-4FAD-A07A-A2B6961796A7}"/>
                </c:ext>
              </c:extLst>
            </c:dLbl>
            <c:spPr>
              <a:noFill/>
              <a:ln>
                <a:noFill/>
              </a:ln>
              <a:effectLst/>
            </c:spPr>
            <c:txPr>
              <a:bodyPr wrap="none"/>
              <a:lstStyle/>
              <a:p>
                <a:pPr>
                  <a:defRPr lang="en-GB" sz="1000" b="0" u="none" strike="noStrike">
                    <a:uFillTx/>
                    <a:latin typeface="Arial"/>
                  </a:defRPr>
                </a:pPr>
                <a:endParaRPr lang="en-US"/>
              </a:p>
            </c:txP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errBars>
            <c:errBarType val="both"/>
            <c:errValType val="cust"/>
            <c:noEndCap val="0"/>
            <c:plus>
              <c:numRef>
                <c:f>'Mangaroa River at Te Marua-Blac'!$I$5:$T$5</c:f>
                <c:numCache>
                  <c:formatCode>General</c:formatCode>
                  <c:ptCount val="12"/>
                  <c:pt idx="0">
                    <c:v>0.40375000000000028</c:v>
                  </c:pt>
                  <c:pt idx="1">
                    <c:v>0.68500000000000005</c:v>
                  </c:pt>
                  <c:pt idx="2">
                    <c:v>0.45000000000000018</c:v>
                  </c:pt>
                  <c:pt idx="3">
                    <c:v>0.94500000000000028</c:v>
                  </c:pt>
                  <c:pt idx="4">
                    <c:v>0.30500000000000016</c:v>
                  </c:pt>
                  <c:pt idx="5">
                    <c:v>0.27</c:v>
                  </c:pt>
                  <c:pt idx="6">
                    <c:v>0.40749999999999997</c:v>
                  </c:pt>
                  <c:pt idx="7">
                    <c:v>0.43499999999999983</c:v>
                  </c:pt>
                  <c:pt idx="8">
                    <c:v>0.21499999999999986</c:v>
                  </c:pt>
                  <c:pt idx="9">
                    <c:v>0.48</c:v>
                  </c:pt>
                  <c:pt idx="10">
                    <c:v>0.44999999999999996</c:v>
                  </c:pt>
                  <c:pt idx="11">
                    <c:v>0.2975000000000001</c:v>
                  </c:pt>
                </c:numCache>
              </c:numRef>
            </c:plus>
            <c:minus>
              <c:numRef>
                <c:f>'Mangaroa River at Te Marua-Blac'!$I$4:$T$4</c:f>
                <c:numCache>
                  <c:formatCode>General</c:formatCode>
                  <c:ptCount val="12"/>
                  <c:pt idx="0">
                    <c:v>0.37624999999999997</c:v>
                  </c:pt>
                  <c:pt idx="1">
                    <c:v>0.57374999999999998</c:v>
                  </c:pt>
                  <c:pt idx="2">
                    <c:v>0.73875000000000024</c:v>
                  </c:pt>
                  <c:pt idx="3">
                    <c:v>0.41000000000000014</c:v>
                  </c:pt>
                  <c:pt idx="4">
                    <c:v>0.43500000000000005</c:v>
                  </c:pt>
                  <c:pt idx="5">
                    <c:v>0.3899999999999999</c:v>
                  </c:pt>
                  <c:pt idx="6">
                    <c:v>0.62</c:v>
                  </c:pt>
                  <c:pt idx="7">
                    <c:v>0.50375000000000014</c:v>
                  </c:pt>
                  <c:pt idx="8">
                    <c:v>0.30250000000000021</c:v>
                  </c:pt>
                  <c:pt idx="9">
                    <c:v>0.72750000000000004</c:v>
                  </c:pt>
                  <c:pt idx="10">
                    <c:v>0.3600000000000001</c:v>
                  </c:pt>
                  <c:pt idx="11">
                    <c:v>0.59999999999999987</c:v>
                  </c:pt>
                </c:numCache>
              </c:numRef>
            </c:minus>
            <c:spPr>
              <a:ln w="0">
                <a:solidFill>
                  <a:srgbClr val="000000"/>
                </a:solidFill>
              </a:ln>
            </c:spPr>
          </c:errBars>
          <c:cat>
            <c:strRef>
              <c:f>'Mangaroa River at Te Marua-Flow'!$I$1:$T$1</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'Mangaroa River at Te Marua-Blac'!$I$3:$T$3</c:f>
              <c:numCache>
                <c:formatCode>General</c:formatCode>
                <c:ptCount val="12"/>
                <c:pt idx="0">
                  <c:v>1.68</c:v>
                </c:pt>
                <c:pt idx="1">
                  <c:v>1.87</c:v>
                </c:pt>
                <c:pt idx="2">
                  <c:v>2.2850000000000001</c:v>
                </c:pt>
                <c:pt idx="3">
                  <c:v>1.7450000000000001</c:v>
                </c:pt>
                <c:pt idx="4">
                  <c:v>1.46</c:v>
                </c:pt>
                <c:pt idx="5">
                  <c:v>1.19</c:v>
                </c:pt>
                <c:pt idx="6">
                  <c:v>1.22</c:v>
                </c:pt>
                <c:pt idx="7">
                  <c:v>1.1100000000000001</c:v>
                </c:pt>
                <c:pt idx="8">
                  <c:v>1.3050000000000002</c:v>
                </c:pt>
                <c:pt idx="9">
                  <c:v>1.31</c:v>
                </c:pt>
                <c:pt idx="10">
                  <c:v>1.37</c:v>
                </c:pt>
                <c:pt idx="11">
                  <c:v>1.68</c:v>
                </c:pt>
              </c:numCache>
            </c:numRef>
          </c:val>
          <c:extLst>
            <c:ext xmlns:c16="http://schemas.microsoft.com/office/drawing/2014/chart" uri="{C3380CC4-5D6E-409C-BE32-E72D297353CC}">
              <c16:uniqueId val="{00000001-A61A-4FAD-A07A-A2B6961796A7}"/>
            </c:ext>
          </c:extLst>
        </c:ser>
        <c:dLbls>
          <c:showLegendKey val="0"/>
          <c:showVal val="0"/>
          <c:showCatName val="0"/>
          <c:showSerName val="0"/>
          <c:showPercent val="0"/>
          <c:showBubbleSize val="0"/>
        </c:dLbls>
        <c:gapWidth val="100"/>
        <c:axId val="77530576"/>
        <c:axId val="20700721"/>
      </c:barChart>
      <c:catAx>
        <c:axId val="77530576"/>
        <c:scaling>
          <c:orientation val="minMax"/>
        </c:scaling>
        <c:delete val="0"/>
        <c:axPos val="b"/>
        <c:title>
          <c:tx>
            <c:rich>
              <a:bodyPr rot="0"/>
              <a:lstStyle/>
              <a:p>
                <a:pPr>
                  <a:defRPr lang="en-GB" sz="1300" b="0" u="none" strike="noStrike">
                    <a:uFillTx/>
                    <a:latin typeface="Arial"/>
                  </a:defRPr>
                </a:pPr>
                <a:r>
                  <a:rPr lang="en-GB" sz="900" b="0" u="none" strike="noStrike">
                    <a:uFillTx/>
                    <a:latin typeface="Arial"/>
                  </a:rPr>
                  <a:t>Month</a:t>
                </a:r>
              </a:p>
            </c:rich>
          </c:tx>
          <c:overlay val="0"/>
          <c:spPr>
            <a:noFill/>
            <a:ln w="0">
              <a:noFill/>
            </a:ln>
          </c:spPr>
        </c:title>
        <c:numFmt formatCode="General" sourceLinked="1"/>
        <c:majorTickMark val="out"/>
        <c:minorTickMark val="none"/>
        <c:tickLblPos val="nextTo"/>
        <c:spPr>
          <a:ln w="0">
            <a:solidFill>
              <a:srgbClr val="B3B3B3"/>
            </a:solidFill>
          </a:ln>
        </c:spPr>
        <c:txPr>
          <a:bodyPr/>
          <a:lstStyle/>
          <a:p>
            <a:pPr>
              <a:defRPr lang="en-GB" sz="1000" b="0" u="none" strike="noStrike">
                <a:uFillTx/>
                <a:latin typeface="Arial"/>
              </a:defRPr>
            </a:pPr>
            <a:endParaRPr lang="en-US"/>
          </a:p>
        </c:txPr>
        <c:crossAx val="20700721"/>
        <c:crosses val="autoZero"/>
        <c:auto val="1"/>
        <c:lblAlgn val="ctr"/>
        <c:lblOffset val="100"/>
        <c:noMultiLvlLbl val="0"/>
      </c:catAx>
      <c:valAx>
        <c:axId val="20700721"/>
        <c:scaling>
          <c:orientation val="minMax"/>
        </c:scaling>
        <c:delete val="0"/>
        <c:axPos val="l"/>
        <c:majorGridlines>
          <c:spPr>
            <a:ln w="0">
              <a:solidFill>
                <a:srgbClr val="B3B3B3"/>
              </a:solidFill>
            </a:ln>
          </c:spPr>
        </c:majorGridlines>
        <c:title>
          <c:tx>
            <c:rich>
              <a:bodyPr rot="-5400000"/>
              <a:lstStyle/>
              <a:p>
                <a:pPr>
                  <a:defRPr lang="en-GB" sz="1300" b="0" u="none" strike="noStrike">
                    <a:uFillTx/>
                    <a:latin typeface="Arial"/>
                  </a:defRPr>
                </a:pPr>
                <a:r>
                  <a:rPr lang="en-GB" sz="900" b="0" u="none" strike="noStrike">
                    <a:uFillTx/>
                    <a:latin typeface="Arial"/>
                  </a:rPr>
                  <a:t>Visual Clarity (m)/)</a:t>
                </a:r>
              </a:p>
            </c:rich>
          </c:tx>
          <c:overlay val="0"/>
          <c:spPr>
            <a:noFill/>
            <a:ln w="0">
              <a:noFill/>
            </a:ln>
          </c:spPr>
        </c:title>
        <c:numFmt formatCode="General" sourceLinked="1"/>
        <c:majorTickMark val="out"/>
        <c:minorTickMark val="none"/>
        <c:tickLblPos val="nextTo"/>
        <c:spPr>
          <a:ln w="0">
            <a:solidFill>
              <a:srgbClr val="B3B3B3"/>
            </a:solidFill>
          </a:ln>
        </c:spPr>
        <c:txPr>
          <a:bodyPr/>
          <a:lstStyle/>
          <a:p>
            <a:pPr>
              <a:defRPr lang="en-GB" sz="1000" b="0" u="none" strike="noStrike">
                <a:uFillTx/>
                <a:latin typeface="Arial"/>
              </a:defRPr>
            </a:pPr>
            <a:endParaRPr lang="en-US"/>
          </a:p>
        </c:txPr>
        <c:crossAx val="77530576"/>
        <c:crossesAt val="1"/>
        <c:crossBetween val="between"/>
      </c:valAx>
      <c:spPr>
        <a:noFill/>
        <a:ln w="0">
          <a:solidFill>
            <a:srgbClr val="B3B3B3"/>
          </a:solidFill>
        </a:ln>
      </c:spPr>
    </c:plotArea>
    <c:plotVisOnly val="1"/>
    <c:dispBlanksAs val="gap"/>
    <c:showDLblsOverMax val="1"/>
  </c:chart>
  <c:spPr>
    <a:solidFill>
      <a:srgbClr val="FFFFFF"/>
    </a:solidFill>
    <a:ln w="0">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lang="en-GB" sz="1300" b="0" u="none" strike="noStrike">
                <a:uFillTx/>
                <a:latin typeface="Arial"/>
              </a:defRPr>
            </a:pPr>
            <a:r>
              <a:rPr lang="en-GB" sz="1300" b="0" u="none" strike="noStrike">
                <a:uFillTx/>
                <a:latin typeface="Arial"/>
              </a:rPr>
              <a:t>Flow Rates, Mangaroa River at Te Marua</a:t>
            </a:r>
          </a:p>
          <a:p>
            <a:pPr>
              <a:defRPr lang="en-GB" sz="1300" b="0" u="none" strike="noStrike">
                <a:uFillTx/>
                <a:latin typeface="Arial"/>
              </a:defRPr>
            </a:pPr>
            <a:r>
              <a:rPr lang="en-GB" sz="1100" b="0" u="none" strike="noStrike">
                <a:uFillTx/>
                <a:latin typeface="Arial"/>
              </a:rPr>
              <a:t>July 1997 - March 2025</a:t>
            </a:r>
          </a:p>
          <a:p>
            <a:pPr>
              <a:defRPr lang="en-GB" sz="1300" b="0" u="none" strike="noStrike">
                <a:uFillTx/>
                <a:latin typeface="Arial"/>
              </a:defRPr>
            </a:pPr>
            <a:r>
              <a:rPr lang="en-GB" sz="1100" b="0" u="none" strike="noStrike">
                <a:uFillTx/>
                <a:latin typeface="Arial"/>
              </a:rPr>
              <a:t>(Median data, with upper and lower quartiles)</a:t>
            </a:r>
          </a:p>
        </c:rich>
      </c:tx>
      <c:overlay val="0"/>
      <c:spPr>
        <a:noFill/>
        <a:ln w="0">
          <a:noFill/>
        </a:ln>
      </c:spPr>
    </c:title>
    <c:autoTitleDeleted val="0"/>
    <c:plotArea>
      <c:layout/>
      <c:barChart>
        <c:barDir val="col"/>
        <c:grouping val="clustered"/>
        <c:varyColors val="0"/>
        <c:ser>
          <c:idx val="1"/>
          <c:order val="0"/>
          <c:tx>
            <c:strRef>
              <c:f>'Mangaroa River at Te Marua-Flow'!$H$3</c:f>
              <c:strCache>
                <c:ptCount val="1"/>
                <c:pt idx="0">
                  <c:v>Median Flow (m³/sec)</c:v>
                </c:pt>
              </c:strCache>
            </c:strRef>
          </c:tx>
          <c:spPr>
            <a:solidFill>
              <a:srgbClr val="FF420E"/>
            </a:solidFill>
            <a:ln w="0">
              <a:noFill/>
            </a:ln>
          </c:spPr>
          <c:invertIfNegative val="0"/>
          <c:dLbls>
            <c:spPr>
              <a:noFill/>
              <a:ln>
                <a:noFill/>
              </a:ln>
              <a:effectLst/>
            </c:spPr>
            <c:txPr>
              <a:bodyPr wrap="none"/>
              <a:lstStyle/>
              <a:p>
                <a:pPr>
                  <a:defRPr lang="en-GB" sz="1000" b="0" u="none" strike="noStrike">
                    <a:uFillTx/>
                    <a:latin typeface="Arial"/>
                  </a:defRPr>
                </a:pPr>
                <a:endParaRPr lang="en-US"/>
              </a:p>
            </c:txP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errBars>
            <c:errBarType val="both"/>
            <c:errValType val="cust"/>
            <c:noEndCap val="0"/>
            <c:plus>
              <c:numRef>
                <c:f>'Mangaroa River at Te Marua-Flow'!$I$5:$T$5</c:f>
                <c:numCache>
                  <c:formatCode>General</c:formatCode>
                  <c:ptCount val="12"/>
                  <c:pt idx="0">
                    <c:v>0.623</c:v>
                  </c:pt>
                  <c:pt idx="1">
                    <c:v>0.52450000000000008</c:v>
                  </c:pt>
                  <c:pt idx="2">
                    <c:v>0.58299999999999996</c:v>
                  </c:pt>
                  <c:pt idx="3">
                    <c:v>0.76300000000000001</c:v>
                  </c:pt>
                  <c:pt idx="4">
                    <c:v>1.359</c:v>
                  </c:pt>
                  <c:pt idx="5">
                    <c:v>2.1780000000000004</c:v>
                  </c:pt>
                  <c:pt idx="6">
                    <c:v>2.5270000000000001</c:v>
                  </c:pt>
                  <c:pt idx="7">
                    <c:v>2.16275</c:v>
                  </c:pt>
                  <c:pt idx="8">
                    <c:v>1.7020000000000004</c:v>
                  </c:pt>
                  <c:pt idx="9">
                    <c:v>1.6910000000000003</c:v>
                  </c:pt>
                  <c:pt idx="10">
                    <c:v>1.2155000000000002</c:v>
                  </c:pt>
                  <c:pt idx="11">
                    <c:v>1.1525000000000001</c:v>
                  </c:pt>
                </c:numCache>
              </c:numRef>
            </c:plus>
            <c:minus>
              <c:numRef>
                <c:f>'Mangaroa River at Te Marua-Flow'!$I$4:$T$4</c:f>
                <c:numCache>
                  <c:formatCode>General</c:formatCode>
                  <c:ptCount val="12"/>
                  <c:pt idx="0">
                    <c:v>0.38549999999999995</c:v>
                  </c:pt>
                  <c:pt idx="1">
                    <c:v>0.22849999999999998</c:v>
                  </c:pt>
                  <c:pt idx="2">
                    <c:v>0.21200000000000002</c:v>
                  </c:pt>
                  <c:pt idx="3">
                    <c:v>0.36699999999999994</c:v>
                  </c:pt>
                  <c:pt idx="4">
                    <c:v>0.83500000000000008</c:v>
                  </c:pt>
                  <c:pt idx="5">
                    <c:v>1.0469999999999999</c:v>
                  </c:pt>
                  <c:pt idx="6">
                    <c:v>1.4307499999999997</c:v>
                  </c:pt>
                  <c:pt idx="7">
                    <c:v>1.3270000000000004</c:v>
                  </c:pt>
                  <c:pt idx="8">
                    <c:v>0.8680000000000001</c:v>
                  </c:pt>
                  <c:pt idx="9">
                    <c:v>1.02275</c:v>
                  </c:pt>
                  <c:pt idx="10">
                    <c:v>0.68724999999999992</c:v>
                  </c:pt>
                  <c:pt idx="11">
                    <c:v>0.63849999999999985</c:v>
                  </c:pt>
                </c:numCache>
              </c:numRef>
            </c:minus>
            <c:spPr>
              <a:ln w="0">
                <a:solidFill>
                  <a:srgbClr val="000000"/>
                </a:solidFill>
              </a:ln>
            </c:spPr>
          </c:errBars>
          <c:cat>
            <c:strRef>
              <c:f>'Mangaroa River at Te Marua-Flow'!$I$1:$T$1</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'Mangaroa River at Te Marua-Flow'!$I$3:$T$3</c:f>
              <c:numCache>
                <c:formatCode>General</c:formatCode>
                <c:ptCount val="12"/>
                <c:pt idx="0">
                  <c:v>0.998</c:v>
                </c:pt>
                <c:pt idx="1">
                  <c:v>0.622</c:v>
                </c:pt>
                <c:pt idx="2">
                  <c:v>0.55400000000000005</c:v>
                </c:pt>
                <c:pt idx="3">
                  <c:v>0.81399999999999995</c:v>
                </c:pt>
                <c:pt idx="4">
                  <c:v>1.7010000000000001</c:v>
                </c:pt>
                <c:pt idx="5">
                  <c:v>2.746</c:v>
                </c:pt>
                <c:pt idx="6">
                  <c:v>3.7984999999999998</c:v>
                </c:pt>
                <c:pt idx="7">
                  <c:v>3.8745000000000003</c:v>
                </c:pt>
                <c:pt idx="8">
                  <c:v>2.637</c:v>
                </c:pt>
                <c:pt idx="9">
                  <c:v>2.8485</c:v>
                </c:pt>
                <c:pt idx="10">
                  <c:v>1.853</c:v>
                </c:pt>
                <c:pt idx="11">
                  <c:v>1.5029999999999999</c:v>
                </c:pt>
              </c:numCache>
            </c:numRef>
          </c:val>
          <c:extLst>
            <c:ext xmlns:c16="http://schemas.microsoft.com/office/drawing/2014/chart" uri="{C3380CC4-5D6E-409C-BE32-E72D297353CC}">
              <c16:uniqueId val="{00000000-523F-49A1-8AE7-F30F25AD3925}"/>
            </c:ext>
          </c:extLst>
        </c:ser>
        <c:dLbls>
          <c:showLegendKey val="0"/>
          <c:showVal val="0"/>
          <c:showCatName val="0"/>
          <c:showSerName val="0"/>
          <c:showPercent val="0"/>
          <c:showBubbleSize val="0"/>
        </c:dLbls>
        <c:gapWidth val="100"/>
        <c:axId val="77530576"/>
        <c:axId val="20700721"/>
      </c:barChart>
      <c:catAx>
        <c:axId val="77530576"/>
        <c:scaling>
          <c:orientation val="minMax"/>
        </c:scaling>
        <c:delete val="0"/>
        <c:axPos val="b"/>
        <c:title>
          <c:tx>
            <c:rich>
              <a:bodyPr rot="0"/>
              <a:lstStyle/>
              <a:p>
                <a:pPr>
                  <a:defRPr lang="en-GB" sz="1300" b="0" u="none" strike="noStrike">
                    <a:uFillTx/>
                    <a:latin typeface="Arial"/>
                  </a:defRPr>
                </a:pPr>
                <a:r>
                  <a:rPr lang="en-GB" sz="900" b="0" u="none" strike="noStrike">
                    <a:uFillTx/>
                    <a:latin typeface="Arial"/>
                  </a:rPr>
                  <a:t>Month</a:t>
                </a:r>
              </a:p>
            </c:rich>
          </c:tx>
          <c:overlay val="0"/>
          <c:spPr>
            <a:noFill/>
            <a:ln w="0">
              <a:noFill/>
            </a:ln>
          </c:spPr>
        </c:title>
        <c:numFmt formatCode="General" sourceLinked="1"/>
        <c:majorTickMark val="out"/>
        <c:minorTickMark val="none"/>
        <c:tickLblPos val="nextTo"/>
        <c:spPr>
          <a:ln w="0">
            <a:solidFill>
              <a:srgbClr val="B3B3B3"/>
            </a:solidFill>
          </a:ln>
        </c:spPr>
        <c:txPr>
          <a:bodyPr/>
          <a:lstStyle/>
          <a:p>
            <a:pPr>
              <a:defRPr lang="en-GB" sz="1000" b="0" u="none" strike="noStrike">
                <a:uFillTx/>
                <a:latin typeface="Arial"/>
              </a:defRPr>
            </a:pPr>
            <a:endParaRPr lang="en-US"/>
          </a:p>
        </c:txPr>
        <c:crossAx val="20700721"/>
        <c:crosses val="autoZero"/>
        <c:auto val="1"/>
        <c:lblAlgn val="ctr"/>
        <c:lblOffset val="100"/>
        <c:noMultiLvlLbl val="0"/>
      </c:catAx>
      <c:valAx>
        <c:axId val="20700721"/>
        <c:scaling>
          <c:orientation val="minMax"/>
        </c:scaling>
        <c:delete val="0"/>
        <c:axPos val="l"/>
        <c:majorGridlines>
          <c:spPr>
            <a:ln w="0">
              <a:solidFill>
                <a:srgbClr val="B3B3B3"/>
              </a:solidFill>
            </a:ln>
          </c:spPr>
        </c:majorGridlines>
        <c:title>
          <c:tx>
            <c:rich>
              <a:bodyPr rot="-5400000"/>
              <a:lstStyle/>
              <a:p>
                <a:pPr>
                  <a:defRPr lang="en-GB" sz="1300" b="0" u="none" strike="noStrike">
                    <a:uFillTx/>
                    <a:latin typeface="Arial"/>
                  </a:defRPr>
                </a:pPr>
                <a:r>
                  <a:rPr lang="en-GB" sz="900" b="0" u="none" strike="noStrike">
                    <a:uFillTx/>
                    <a:latin typeface="Arial"/>
                  </a:rPr>
                  <a:t>  Folw (m</a:t>
                </a:r>
                <a:r>
                  <a:rPr lang="en-GB" sz="900" b="0" u="none" strike="noStrike" baseline="30000">
                    <a:uFillTx/>
                    <a:latin typeface="Arial"/>
                  </a:rPr>
                  <a:t>3</a:t>
                </a:r>
                <a:r>
                  <a:rPr lang="en-GB" sz="900" b="0" u="none" strike="noStrike">
                    <a:uFillTx/>
                    <a:latin typeface="Arial"/>
                  </a:rPr>
                  <a:t>/s)</a:t>
                </a:r>
              </a:p>
            </c:rich>
          </c:tx>
          <c:overlay val="0"/>
          <c:spPr>
            <a:noFill/>
            <a:ln w="0">
              <a:noFill/>
            </a:ln>
          </c:spPr>
        </c:title>
        <c:numFmt formatCode="General" sourceLinked="1"/>
        <c:majorTickMark val="out"/>
        <c:minorTickMark val="none"/>
        <c:tickLblPos val="nextTo"/>
        <c:spPr>
          <a:ln w="0">
            <a:solidFill>
              <a:srgbClr val="B3B3B3"/>
            </a:solidFill>
          </a:ln>
        </c:spPr>
        <c:txPr>
          <a:bodyPr/>
          <a:lstStyle/>
          <a:p>
            <a:pPr>
              <a:defRPr lang="en-GB" sz="1000" b="0" u="none" strike="noStrike">
                <a:uFillTx/>
                <a:latin typeface="Arial"/>
              </a:defRPr>
            </a:pPr>
            <a:endParaRPr lang="en-US"/>
          </a:p>
        </c:txPr>
        <c:crossAx val="77530576"/>
        <c:crossesAt val="1"/>
        <c:crossBetween val="between"/>
      </c:valAx>
      <c:spPr>
        <a:noFill/>
        <a:ln w="0">
          <a:solidFill>
            <a:srgbClr val="B3B3B3"/>
          </a:solidFill>
        </a:ln>
      </c:spPr>
    </c:plotArea>
    <c:plotVisOnly val="1"/>
    <c:dispBlanksAs val="gap"/>
    <c:showDLblsOverMax val="1"/>
  </c:chart>
  <c:spPr>
    <a:solidFill>
      <a:srgbClr val="FFFFFF"/>
    </a:solidFill>
    <a:ln w="0">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20:47:07.259"/>
    </inkml:context>
    <inkml:brush xml:id="br0">
      <inkml:brushProperty name="width" value="0.05" units="cm"/>
      <inkml:brushProperty name="height" value="0.05" units="cm"/>
      <inkml:brushProperty name="color" value="#E71224"/>
    </inkml:brush>
  </inkml:definitions>
  <inkml:trace contextRef="#ctx0" brushRef="#br0">4588 11550 24575,'0'-2'0,"-1"-1"0,1 1 0,-1-1 0,0 1 0,0 0 0,0-1 0,0 1 0,-3-4 0,-5-13 0,3-13 0,0-1 0,3 0 0,0 0 0,3 0 0,3-40 0,-1-1 0,-3 35 0,0 20 0,1-1 0,3-30 0,-3 46 0,1-1 0,0 0 0,0 1 0,1 0 0,-1-1 0,1 1 0,0 0 0,0 0 0,0 0 0,0 0 0,1 0 0,0 0 0,0 1 0,0-1 0,0 1 0,4-3 0,96-60 0,-70 47 0,56-42 0,-62 40 0,54-29 0,9-8 0,-11 6 0,25-21 0,39-28 0,14-9 0,-121 83 0,46-27 0,22-14 0,-65 33 0,-26 23 0,0 1 0,18-12 0,-19 14 0,0-1 0,-1-1 0,0 0 0,0 0 0,-1-1 0,-1 0 0,12-20 0,-10 15 0,1 0 0,1 1 0,20-20 0,-20 22 0,-1 0 0,0 0 0,-1-1 0,-1-1 0,13-25 0,-15 25 0,1 0 0,1 0 0,0 2 0,1-1 0,19-20 0,-23 29 0,0-2 0,-1 1 0,-1-1 0,9-14 0,-8 13 0,-1 0 0,2 0 0,8-9 0,94-110 0,-86 101 0,23-34 0,-28 36 0,0 0 0,25-24 0,-26 32 0,0 2 0,1-1 0,1 2 0,0 1 0,1 0 0,22-10 0,-39 22 0,-1 0 0,0 0 0,0 0 0,0 0 0,0 0 0,0 0 0,0 0 0,0-1 0,-1 1 0,1-1 0,0 1 0,-1-1 0,1 0 0,-1 0 0,0 0 0,1 1 0,-1-1 0,0 0 0,0-1 0,0 1 0,0 0 0,-1 0 0,1 0 0,-1 0 0,1-1 0,-1 1 0,0 0 0,0-5 0,-1 3 0,0-1 0,-1 0 0,1 1 0,-1-1 0,0 1 0,-1-1 0,1 1 0,-1 0 0,0 0 0,0 0 0,0 1 0,-6-6 0,5 4 0,-7-7 0,-1 0 0,0 1 0,0 0 0,-1 1 0,0 0 0,-1 1 0,0 0 0,-17-6 0,-14-4 0,0-1 0,0-2 0,-41-30 0,24 12 0,-88-74 0,127 96 0,-1 0 0,-48-25 0,28 18 0,-227-147 0,255 162 0,1 0 0,0-2 0,0 0 0,-20-21 0,30 27 0,1 1 0,-1-2 0,1 1 0,0 0 0,0-1 0,1 0 0,0 0 0,0 0 0,0 0 0,1 0 0,0-1 0,1 1 0,-2-15 0,6-183 0,0 59 0,-1 42 0,-5-112 0,0 198 0,0 1 0,-1 0 0,-1 1 0,-10-23 0,7 20 0,1-1 0,-6-28 0,-26-120 0,37 163 0,0 0 0,0-1 0,-1 1 0,1 0 0,-1 0 0,0 1 0,0-1 0,-1 0 0,1 1 0,-1 0 0,0 0 0,0 0 0,0 0 0,-1 1 0,0 0 0,-6-4 0,-12-6 0,-1 0 0,-25-9 0,44 20 0,-20-9 0,-1 2 0,0 1 0,0 0 0,0 2 0,-1 1 0,-38-1 0,42 8 0,-1 1 0,1 2 0,0 0 0,0 2 0,1 0 0,-41 20 0,23-10 0,-111 51 0,41-14 0,-22 8 0,115-55 0,0-1 0,-1-1 0,0-1 0,0 0 0,-34 2 0,10-3 0,-41 9 0,43-6 0,-51 3 0,-252-9 0,152-1 0,188 1 0,0 0 0,0 0 0,0 0 0,0 0 0,0 0 0,0-1 0,0 0 0,1 1 0,-1-1 0,0 0 0,0 0 0,1-1 0,-1 1 0,0-1 0,1 1 0,0-1 0,-1 0 0,1 0 0,0 0 0,-4-4 0,3 1 0,1 0 0,-1 0 0,1 0 0,1 0 0,-1-1 0,1 1 0,-1 0 0,2-1 0,-1 1 0,0-10 0,0-31 0,1 27 0,0 0 0,-2 0 0,-5-30 0,-33-138 0,33 142 0,1 0 0,3-1 0,2 1 0,4-50 0,0-3 0,-3 66 0,-2 0 0,-1 1 0,-1-1 0,-12-46 0,-11-38 0,-18-202 0,45 316 0,-11-71 0,-4 0 0,-34-105 0,40 150 0,-46-127 0,48 137 0,1 0 0,-6-27 0,8 28 0,0 0 0,-1 0 0,-10-21 0,-8-9 0,-24-68 0,-3-12 0,37 98 0,-20-42 0,13 29 0,-15-46 0,33 80 0,0 1 0,-1 1 0,0-1 0,0 0 0,-1 1 0,0-1 0,0 1 0,0 0 0,-1 0 0,0 1 0,0-1 0,0 1 0,-1 0 0,0 1 0,0-1 0,0 1 0,0 1 0,-1-1 0,1 1 0,-1 0 0,0 0 0,0 1 0,-13-3 0,18 4 0,-6 1 0,-1-2 0,1 1 0,0-1 0,0-1 0,-11-4 0,16 6 0,1-1 0,-1 1 0,1-1 0,-1 0 0,1 0 0,0 0 0,0 0 0,0 0 0,0-1 0,1 1 0,-1-1 0,0 1 0,1-1 0,0 1 0,0-1 0,-1 0 0,2 0 0,-1 1 0,-1-6 0,-2-20 0,2 0 0,0-1 0,2 0 0,5-35 0,-1-15 0,-4-668 0,2 706 0,14-74 0,-10 83 0,-1-1 0,-2 0 0,-1-61 0,-3 86 0,0 0 0,-1 0 0,0 0 0,0 1 0,-1-1 0,0 0 0,0 1 0,-1-1 0,0 1 0,0 0 0,-1 1 0,0-1 0,0 1 0,-7-7 0,-8-5 0,-1 1 0,-44-29 0,-8-6 0,58 40 0,0-1 0,2-1 0,-19-23 0,26 30 0,1-1 0,0 0 0,1-1 0,-1 1 0,2-1 0,-1 0 0,1 1 0,0-2 0,-1-10 0,-7-33 0,-2 0 0,-3 1 0,-1 1 0,-26-51 0,35 88 0,-1 0 0,0 1 0,0-1 0,-2 2 0,-19-21 0,15 17 0,0 0 0,-15-24 0,-6-16 0,-67-97 0,30 43 0,-5-8 0,2 10 0,-14-17 0,-4-3 0,57 73 0,-46-51 0,45 64 0,3-2 0,1-1 0,-32-60 0,59 95 0,-1-1 0,0 2 0,0-1 0,0 1 0,-2 0 0,1 1 0,-1 0 0,0 0 0,0 1 0,-23-11 0,10 5 0,6 1 0,-1-1 0,2 0 0,-1-1 0,-15-19 0,-54-70 0,75 90 0,-116-171 0,108 150 0,2-1 0,1-1 0,2 0 0,-12-50 0,23 76 0,-1 0 0,-1 0 0,1 1 0,-2 0 0,1 0 0,-1 0 0,-7-8 0,-54-53 0,42 46 0,14 15 0,0 0 0,-1 1 0,0 1 0,0 0 0,-1 1 0,0 0 0,-25-8 0,5 5 0,-57-9 0,69 16 0,0-1 0,0-2 0,0 0 0,1-1 0,-1-1 0,2-1 0,-28-14 0,30 8-1365,3 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20:47:51.226"/>
    </inkml:context>
    <inkml:brush xml:id="br0">
      <inkml:brushProperty name="width" value="0.05" units="cm"/>
      <inkml:brushProperty name="height" value="0.05" units="cm"/>
      <inkml:brushProperty name="color" value="#E71224"/>
    </inkml:brush>
  </inkml:definitions>
  <inkml:trace contextRef="#ctx0" brushRef="#br0">11471 10960 24575,'-3'0'0,"0"-1"0,0 0 0,0 0 0,0 0 0,1-1 0,-1 1 0,0-1 0,1 0 0,-1 1 0,1-1 0,0 0 0,-1 0 0,-1-3 0,-13-9 0,-8 1 0,0 0 0,-1 2 0,-1 1 0,0 2 0,-33-7 0,-61-21 0,-156-83 0,17 7 0,205 89 0,31 13 0,1 0 0,-1 2 0,-43-9 0,34 12 0,9 1 0,0 0 0,-45-14 0,61 15 0,1-1 0,-1 0 0,0 0 0,1 0 0,0-1 0,0 0 0,0 0 0,1-1 0,0 0 0,0 0 0,0-1 0,-5-8 0,-21-35 0,-49-108 0,6 7 0,-221-356 0,233 397 0,-41-64 0,99 166 0,0 0 0,-1 1 0,0-1 0,0 1 0,-1 0 0,0 1 0,0 0 0,-1 0 0,1 0 0,-1 1 0,0 0 0,-1 0 0,1 1 0,-1 1 0,0-1 0,0 1 0,0 1 0,-10-2 0,-11-2 0,-93-17 0,-169-10 0,-173 30 0,375 3 0,75 0 0,1 1 0,0 0 0,0 1 0,0 1 0,0 0 0,0 1 0,0 0 0,1 1 0,0 0 0,0 1 0,-13 9 0,11-6 0,1 1 0,0 0 0,-1-2 0,0 0 0,0-1 0,-1 0 0,0-1 0,-22 5 0,36-11 0,0 0 0,0 1 0,-1-2 0,1 1 0,0 0 0,0 0 0,-1-1 0,1 1 0,0-1 0,0 0 0,0 1 0,0-1 0,0 0 0,0 0 0,0-1 0,0 1 0,0 0 0,0-1 0,1 1 0,-1-1 0,1 1 0,-1-1 0,1 0 0,-1 0 0,1 0 0,0 1 0,0-1 0,0 0 0,0-1 0,0 1 0,0 0 0,1 0 0,-1 0 0,1 0 0,-1-3 0,-1-10 0,0 0 0,1 0 0,0 0 0,2-17 0,-1 20 0,4-83 0,0 21 0,-8-84 0,3 151 0,0 0 0,-1 1 0,0 0 0,-1-1 0,1 1 0,-1 0 0,0 0 0,-1 0 0,1 1 0,-1-1 0,0 1 0,-1 0 0,1 0 0,-1 0 0,0 1 0,0 0 0,0-1 0,-1 2 0,0-1 0,1 1 0,-1 0 0,0 0 0,-1 0 0,1 1 0,0 0 0,-13-2 0,-34-2 0,27 4 0,0-1 0,1 0 0,-1-3 0,1 0 0,0-1 0,-40-18 0,17 5 0,41 19 0,0-1 0,1 0 0,-1-1 0,1 0 0,0 0 0,0 0 0,0-1 0,0 1 0,1-1 0,-1-1 0,1 1 0,0-1 0,1 0 0,-6-7 0,5 3 0,-1 1 0,1-1 0,-1 1 0,-1 0 0,0 0 0,0 1 0,0 0 0,-1 0 0,0 1 0,0 0 0,-1 0 0,0 1 0,0 0 0,0 1 0,0 0 0,-1 0 0,0 1 0,1 0 0,-1 1 0,0 0 0,-1 0 0,-15 1 0,-19 3 0,-81 14 0,-13 2 0,131-17 0,-1 0 0,1 0 0,-1 1 0,1 0 0,-1 0 0,1 1 0,-15 7 0,4 1 0,-34 26 0,47-32 0,-23 14 0,-1-1 0,-50 22 0,43-22 0,-49 30 0,52-27 0,-47 21 0,46-25 0,9-5 0,-40 11 0,-15 7 0,60-20 0,-1-1 0,0 0 0,0-2 0,0-1 0,-1 0 0,0-2 0,0 0 0,-26-1 0,0-3 0,25-1 0,1 1 0,-1 1 0,0 1 0,0 1 0,0 1 0,1 1 0,-32 11 0,0 8 0,19-8 0,-1-2 0,-57 16 0,89-30 0,0 0 0,0 0 0,0 0 0,0 0 0,0-1 0,0 0 0,0 0 0,0 0 0,0-1 0,0 0 0,1 0 0,-1 0 0,-6-4 0,1 0 0,0 0 0,1-1 0,0 0 0,-15-15 0,16 11 0,0 0 0,1 0 0,0-1 0,1 0 0,1 0 0,0 0 0,0-1 0,1 0 0,-3-16 0,4 15 0,-1 0 0,0 0 0,-1 0 0,0 0 0,-1 1 0,-1 0 0,-13-19 0,-8-6 0,20 26 0,0 1 0,0 0 0,-1 1 0,-1 0 0,-16-14 0,18 19 0,1-1 0,0 0 0,0 0 0,0 0 0,1-1 0,0 0 0,0 0 0,0-1 0,1 0 0,1 0 0,-1 0 0,1 0 0,0-1 0,-3-13 0,-25-97 0,-12-40 0,37 135 0,-7-48 0,11 49 0,-2 1 0,-13-42 0,11 47 0,0 0 0,-2 0 0,0 1 0,-18-24 0,21 32 0,-1-1 0,-1 2 0,1-1 0,-1 1 0,-1 0 0,1 0 0,-1 1 0,0 0 0,-14-6 0,1 0 0,-1-1 0,1-1 0,-35-29 0,29 21 0,-32-20 0,40 29 0,1-1 0,-18-17 0,-25-17 0,50 37 0,0 1 0,1-1 0,0-1 0,1 0 0,0-1 0,1 0 0,-15-27 0,11 18 0,-28-34 0,15 24 0,16 19 0,0 0 0,-2 1 0,1 0 0,-1 0 0,-18-12 0,-7-2 0,25 16 0,-1 1 0,0 0 0,-23-11 0,-5 1 0,23 10 0,0 0 0,-1 2 0,0 0 0,0 1 0,0 1 0,-1 0 0,-27-1 0,-84 5 0,88 3 0,-1-2 0,0-2 0,-46-8 0,69 6 0,0-1 0,-39-14 0,53 15 0,0 1 0,0-1 0,0 0 0,0-1 0,1 0 0,-1 0 0,1 0 0,1-1 0,-1 0 0,-9-12 0,13 15 0,-10-16 0,-1 1 0,-1 0 0,0 1 0,-1 1 0,-35-29 0,15 17 0,-14-9 0,-16-4 0,43 26 0,1 1 0,-34-15 0,-87-26 0,121 49 0,-1 0 0,0 2 0,-1 0 0,-38 0 0,-651 7 0,696-3 0,-1 2 0,-30 7 0,9-2 0,36-7 0,0 0 0,1 0 0,-1 0 0,1 0 0,-1 0 0,1 0 0,-1 0 0,1-1 0,-1 1 0,0 0 0,1-1 0,0 0 0,-1 1 0,1-1 0,-1 0 0,1 0 0,0 1 0,-1-1 0,1 0 0,0 0 0,0-1 0,0 1 0,0 0 0,0 0 0,0 0 0,0-1 0,0 1 0,1-1 0,-1 1 0,0 0 0,1-1 0,-1 1 0,1-1 0,0 1 0,-1-1 0,1 0 0,0 1 0,0-1 0,0 1 0,0-3 0,0-4 0,-1 0 0,2-1 0,-1 1 0,1 0 0,1-1 0,2-11 0,2 1 0,1 0 0,0 1 0,17-30 0,-22 43 0,1 1 0,1-1 0,-1 0 0,1 1 0,-1 0 0,1 0 0,1 0 0,-1 0 0,0 1 0,1-1 0,0 1 0,0 0 0,0 1 0,0-1 0,0 1 0,0 0 0,10-2 0,254-32 0,-249 31 0,-1 0 0,-1-1 0,1-1 0,-1-1 0,0 0 0,-1-1 0,0-1 0,0-1 0,24-20 0,-34 24 0,-1-1 0,0 1 0,0-1 0,-1 0 0,1-1 0,-2 1 0,1-1 0,-1 0 0,-1 0 0,4-15 0,-3 11 0,1 0 0,1 0 0,-1 1 0,14-21 0,-8 16 0,0-1 0,-2-1 0,0 0 0,7-20 0,0-2 0,-9 25 0,-2 0 0,0 0 0,0 0 0,-2 0 0,0-1 0,-1 0 0,-1 1 0,0-1 0,-2-19 0,0 24 0,-1 0 0,0 0 0,0 0 0,-2 0 0,1 0 0,-2 1 0,1-1 0,-1 1 0,-1 0 0,0 0 0,-1 1 0,0 0 0,-9-10 0,-8-9 0,20 23 0,0 1 0,0-1 0,-1 0 0,0 1 0,0 0 0,0 0 0,-1 1 0,1 0 0,-1 0 0,0 0 0,0 0 0,-10-3 0,-33-7 0,25 7 0,0 0 0,0-2 0,-33-16 0,42 18 0,0 0 0,0 1 0,-1 1 0,0 1 0,0 0 0,0 1 0,-1 1 0,1 0 0,-26 1 0,-4-1 0,32 0 0,1-1 0,1 0 0,-1 0 0,0-1 0,-19-9 0,18 6 0,-1 2 0,0 0 0,-20-4 0,-22-2 0,-3 0 0,0 2 0,-72 0 0,88 7 0,-63-11 0,1-1 0,64 10 0,1-3 0,0-1 0,1-2 0,0-2 0,-47-20 0,29 8 0,-106-37 0,119 45 0,1-1 0,1-3 0,-68-41 0,100 55 0,1-1 0,0 0 0,1 0 0,0-1 0,0 0 0,-13-17 0,19 21 0,0-1 0,0 1 0,1-1 0,-1 1 0,1-1 0,1 0 0,-1 0 0,1 0 0,-1 0 0,2 0 0,-1 0 0,0 0 0,1 0 0,0 0 0,0 0 0,1-1 0,-1 1 0,2-5 0,18-125 0,-16 95 0,1 18 0,0-1 0,2 2 0,0-1 0,2 1 0,19-37 0,-8 17 0,-4 8 0,-5 12 0,-1-1 0,0 0 0,-2-1 0,0 0 0,4-27 0,-11 44 0,0 1 0,-1 0 0,1-1 0,-1 1 0,-1 0 0,1-1 0,-1 1 0,0 0 0,0 0 0,0-1 0,-1 1 0,0 0 0,0 0 0,0 1 0,0-1 0,-1 0 0,0 1 0,0-1 0,0 1 0,-1 0 0,1 0 0,-1 0 0,0 1 0,0-1 0,0 1 0,-1 0 0,1 0 0,-1 1 0,-5-3 0,-17-9 0,6 4 0,-35-22 0,-139-88 0,160 97 0,-20-13 0,50 33 0,1-1 0,0 1 0,1-1 0,-1 0 0,0 0 0,1 0 0,0 0 0,0-1 0,-3-5 0,5 7 0,1 0 0,-1 0 0,0-1 0,1 1 0,-1 0 0,1 0 0,0 0 0,0 0 0,1 0 0,-1-1 0,0 1 0,1 0 0,0 0 0,2-5 0,21-42 0,-21 44 0,118-189 0,-14 26 0,-100 158 0,0 0 0,1 0 0,0 1 0,1 1 0,1-1 0,-1 1 0,1 1 0,1 0 0,-1 0 0,1 1 0,17-8 0,64-42 0,-73 44 0,0-2 0,-1-1 0,-1 0 0,0-1 0,-1-1 0,22-31 0,-38 48 0,23-32 0,-2-1 0,32-68 0,3-6 0,-53 103 0,1-1 0,1 1 0,-1 0 0,1 1 0,9-8 0,-10 9 0,0-1 0,0 1 0,-1-1 0,1 0 0,-1 1 0,0-1 0,0-1 0,0 1 0,0 0 0,3-8 0,-2-1 0,-1 0 0,0 1 0,-1-1 0,0 0 0,-1 0 0,-1 0 0,-1-19 0,-18-91 0,3 24 0,13 57 0,1 0 0,3 0 0,1 1 0,16-82 0,-12 86 0,0-68 0,-5 68 0,2 1 0,7-38 0,-8 62 0,1 3 0,-1-1 0,-1 0 0,1-19 0,-2 26 0,0 0 0,-1-1 0,1 1 0,-1 0 0,0 0 0,0 0 0,0 0 0,0-1 0,-1 1 0,1 1 0,-1-1 0,1 0 0,-1 0 0,0 1 0,-5-5 0,4 3 0,-1 0 0,1-1 0,0 1 0,0-1 0,0 0 0,0 1 0,1-1 0,0 0 0,0 0 0,0-1 0,1 1 0,-1 0 0,1-1 0,1 1 0,-1 0 0,1-10 0,1-5 0,1 0 0,1 1 0,8-27 0,3-22 0,-11 49 0,2-1 0,0 1 0,1 0 0,9-19 0,6-19 0,-11 18 0,-8 28 0,1 1 0,-1 0 0,2 0 0,8-17 0,70-138 0,-38 80 0,-17 37 0,-7 10 0,-10 22 0,-2 1 0,0-1 0,0-1 0,-2 1 0,0-1 0,0 0 0,-2-1 0,0 1 0,1-20 0,-3 5 0,1 0 0,11-45 0,-4 37-113,3-16-513,6-59 0,-16 87-6200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20:48:01.203"/>
    </inkml:context>
    <inkml:brush xml:id="br0">
      <inkml:brushProperty name="width" value="0.05" units="cm"/>
      <inkml:brushProperty name="height" value="0.05" units="cm"/>
      <inkml:brushProperty name="color" value="#E71224"/>
    </inkml:brush>
  </inkml:definitions>
  <inkml:trace contextRef="#ctx0" brushRef="#br0">400 267 24575,'0'-3'0,"-1"-1"0,0 1 0,0 0 0,0 0 0,0 0 0,-1 0 0,1 0 0,-1 0 0,0 0 0,0 0 0,0 1 0,0-1 0,0 1 0,-5-5 0,1 2 0,-1-1 0,1 1 0,-1 0 0,-13-7 0,-12-3-110,-24-10-204,1-2 1,2-3-1,-60-43 0,95 58-6512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20:48:14.62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NZ"/>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344821F-386D-415F-AC6C-67B2980CA882}" type="datetimeFigureOut">
              <a:rPr lang="en-NZ" smtClean="0"/>
              <a:t>21/03/2025</a:t>
            </a:fld>
            <a:endParaRPr lang="en-NZ"/>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NZ"/>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NZ"/>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D82B5FE-2A1C-46AE-8A44-8290C1A27C94}" type="slidenum">
              <a:rPr lang="en-NZ" smtClean="0"/>
              <a:t>‹#›</a:t>
            </a:fld>
            <a:endParaRPr lang="en-NZ"/>
          </a:p>
        </p:txBody>
      </p:sp>
    </p:spTree>
    <p:extLst>
      <p:ext uri="{BB962C8B-B14F-4D97-AF65-F5344CB8AC3E}">
        <p14:creationId xmlns:p14="http://schemas.microsoft.com/office/powerpoint/2010/main" val="4012046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Photo is confluence of Mangaroa River and the Hutt at </a:t>
            </a:r>
            <a:r>
              <a:rPr lang="en-NZ" dirty="0" err="1"/>
              <a:t>Te</a:t>
            </a:r>
            <a:r>
              <a:rPr lang="en-NZ" dirty="0"/>
              <a:t> Marua</a:t>
            </a:r>
          </a:p>
        </p:txBody>
      </p:sp>
      <p:sp>
        <p:nvSpPr>
          <p:cNvPr id="4" name="Slide Number Placeholder 3"/>
          <p:cNvSpPr>
            <a:spLocks noGrp="1"/>
          </p:cNvSpPr>
          <p:nvPr>
            <p:ph type="sldNum" sz="quarter" idx="5"/>
          </p:nvPr>
        </p:nvSpPr>
        <p:spPr/>
        <p:txBody>
          <a:bodyPr/>
          <a:lstStyle/>
          <a:p>
            <a:fld id="{9D82B5FE-2A1C-46AE-8A44-8290C1A27C94}" type="slidenum">
              <a:rPr lang="en-NZ" smtClean="0"/>
              <a:t>1</a:t>
            </a:fld>
            <a:endParaRPr lang="en-NZ"/>
          </a:p>
        </p:txBody>
      </p:sp>
    </p:spTree>
    <p:extLst>
      <p:ext uri="{BB962C8B-B14F-4D97-AF65-F5344CB8AC3E}">
        <p14:creationId xmlns:p14="http://schemas.microsoft.com/office/powerpoint/2010/main" val="3492350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Early and revised periscope and measuring equipment</a:t>
            </a:r>
          </a:p>
        </p:txBody>
      </p:sp>
      <p:sp>
        <p:nvSpPr>
          <p:cNvPr id="4" name="Slide Number Placeholder 3"/>
          <p:cNvSpPr>
            <a:spLocks noGrp="1"/>
          </p:cNvSpPr>
          <p:nvPr>
            <p:ph type="sldNum" sz="quarter" idx="5"/>
          </p:nvPr>
        </p:nvSpPr>
        <p:spPr/>
        <p:txBody>
          <a:bodyPr/>
          <a:lstStyle/>
          <a:p>
            <a:fld id="{9D82B5FE-2A1C-46AE-8A44-8290C1A27C94}" type="slidenum">
              <a:rPr lang="en-NZ" smtClean="0"/>
              <a:t>10</a:t>
            </a:fld>
            <a:endParaRPr lang="en-NZ"/>
          </a:p>
        </p:txBody>
      </p:sp>
    </p:spTree>
    <p:extLst>
      <p:ext uri="{BB962C8B-B14F-4D97-AF65-F5344CB8AC3E}">
        <p14:creationId xmlns:p14="http://schemas.microsoft.com/office/powerpoint/2010/main" val="3980776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Mangaroa Hutt confluence on left You can see the darker water contrasting with the main river</a:t>
            </a:r>
          </a:p>
          <a:p>
            <a:r>
              <a:rPr lang="en-NZ" dirty="0" err="1"/>
              <a:t>Blaikies</a:t>
            </a:r>
            <a:r>
              <a:rPr lang="en-NZ" dirty="0"/>
              <a:t> Stream culvert on the right, showing foam and discoloration</a:t>
            </a:r>
          </a:p>
        </p:txBody>
      </p:sp>
      <p:sp>
        <p:nvSpPr>
          <p:cNvPr id="4" name="Slide Number Placeholder 3"/>
          <p:cNvSpPr>
            <a:spLocks noGrp="1"/>
          </p:cNvSpPr>
          <p:nvPr>
            <p:ph type="sldNum" sz="quarter" idx="5"/>
          </p:nvPr>
        </p:nvSpPr>
        <p:spPr/>
        <p:txBody>
          <a:bodyPr/>
          <a:lstStyle/>
          <a:p>
            <a:fld id="{9D82B5FE-2A1C-46AE-8A44-8290C1A27C94}" type="slidenum">
              <a:rPr lang="en-NZ" smtClean="0"/>
              <a:t>11</a:t>
            </a:fld>
            <a:endParaRPr lang="en-NZ"/>
          </a:p>
        </p:txBody>
      </p:sp>
    </p:spTree>
    <p:extLst>
      <p:ext uri="{BB962C8B-B14F-4D97-AF65-F5344CB8AC3E}">
        <p14:creationId xmlns:p14="http://schemas.microsoft.com/office/powerpoint/2010/main" val="1869354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Data from Jan/Feb 2025</a:t>
            </a:r>
          </a:p>
          <a:p>
            <a:r>
              <a:rPr lang="en-NZ" dirty="0"/>
              <a:t>Visual clarity in M</a:t>
            </a:r>
          </a:p>
          <a:p>
            <a:r>
              <a:rPr lang="en-NZ" dirty="0"/>
              <a:t>Bracketed data is via a SHMAK tube and is typically a shorter measurement, This device is typically used where VC is less than 1m.  It splits the view of a black duster against a more distant black background, but is subject to high light intensity and so the more intense light scattering restricts the viewers ability to distinguish a black object against a black background</a:t>
            </a:r>
          </a:p>
          <a:p>
            <a:endParaRPr lang="en-NZ" dirty="0"/>
          </a:p>
          <a:p>
            <a:r>
              <a:rPr lang="en-NZ" dirty="0"/>
              <a:t>What the data shows:</a:t>
            </a:r>
          </a:p>
          <a:p>
            <a:r>
              <a:rPr lang="en-NZ" dirty="0"/>
              <a:t>On any particular day, there can be a wide variation in VC up and down the river</a:t>
            </a:r>
          </a:p>
          <a:p>
            <a:r>
              <a:rPr lang="en-NZ" dirty="0"/>
              <a:t>At the confluence with Black Stream, VC dropped by 1.3m (29 Jan 2025) (not actually tabulated)</a:t>
            </a:r>
          </a:p>
          <a:p>
            <a:r>
              <a:rPr lang="en-NZ" dirty="0"/>
              <a:t>Streams below two recent forest harvest sites gave lower VC readings than expected, but we don’t know how quickly these will recover.</a:t>
            </a:r>
          </a:p>
          <a:p>
            <a:r>
              <a:rPr lang="en-NZ" dirty="0" err="1"/>
              <a:t>Blaikies</a:t>
            </a:r>
            <a:r>
              <a:rPr lang="en-NZ" dirty="0"/>
              <a:t> Stream, draining an active subdivision, and in spite of engineered sediment traps, was still leaking suspended sediment</a:t>
            </a:r>
          </a:p>
          <a:p>
            <a:r>
              <a:rPr lang="en-NZ" dirty="0"/>
              <a:t>During this period, the water clarity of the main river at </a:t>
            </a:r>
            <a:r>
              <a:rPr lang="en-NZ" dirty="0" err="1"/>
              <a:t>Te</a:t>
            </a:r>
            <a:r>
              <a:rPr lang="en-NZ" dirty="0"/>
              <a:t> Marua, was mostly above the recommended TAS of 1.67m</a:t>
            </a:r>
          </a:p>
          <a:p>
            <a:r>
              <a:rPr lang="en-NZ" dirty="0"/>
              <a:t>Even when clarity at </a:t>
            </a:r>
            <a:r>
              <a:rPr lang="en-NZ" dirty="0" err="1"/>
              <a:t>Te</a:t>
            </a:r>
            <a:r>
              <a:rPr lang="en-NZ" dirty="0"/>
              <a:t> Marua failed, there were sites upstream that complied (&gt;2.2m).</a:t>
            </a:r>
          </a:p>
          <a:p>
            <a:pPr defTabSz="966612">
              <a:defRPr/>
            </a:pPr>
            <a:endParaRPr lang="en-NZ" dirty="0"/>
          </a:p>
          <a:p>
            <a:pPr defTabSz="966612">
              <a:defRPr/>
            </a:pPr>
            <a:r>
              <a:rPr lang="en-NZ" dirty="0"/>
              <a:t>Periphyton levels were also quite variable, but mostly in the lower reaches. Periphyton have a role to play both  in trapping/removing sediment and creating it, as it breaks down.</a:t>
            </a:r>
          </a:p>
          <a:p>
            <a:pPr defTabSz="966612">
              <a:defRPr/>
            </a:pPr>
            <a:r>
              <a:rPr lang="en-NZ" dirty="0"/>
              <a:t>Black Stream confluence data not shown in table</a:t>
            </a:r>
          </a:p>
          <a:p>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12</a:t>
            </a:fld>
            <a:endParaRPr lang="en-NZ"/>
          </a:p>
        </p:txBody>
      </p:sp>
    </p:spTree>
    <p:extLst>
      <p:ext uri="{BB962C8B-B14F-4D97-AF65-F5344CB8AC3E}">
        <p14:creationId xmlns:p14="http://schemas.microsoft.com/office/powerpoint/2010/main" val="1076175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NZ" dirty="0"/>
              <a:t>Periphyton levels were also quite variable, but mostly in the lower reaches. Periphyton have a role to play both  in trapping/removing sediment and creating it, as it breaks down.</a:t>
            </a:r>
          </a:p>
          <a:p>
            <a:pPr defTabSz="966612">
              <a:defRPr/>
            </a:pPr>
            <a:r>
              <a:rPr lang="en-NZ" dirty="0"/>
              <a:t>Black Stream confluence data not shown in table</a:t>
            </a:r>
          </a:p>
        </p:txBody>
      </p:sp>
      <p:sp>
        <p:nvSpPr>
          <p:cNvPr id="4" name="Slide Number Placeholder 3"/>
          <p:cNvSpPr>
            <a:spLocks noGrp="1"/>
          </p:cNvSpPr>
          <p:nvPr>
            <p:ph type="sldNum" sz="quarter" idx="5"/>
          </p:nvPr>
        </p:nvSpPr>
        <p:spPr/>
        <p:txBody>
          <a:bodyPr/>
          <a:lstStyle/>
          <a:p>
            <a:fld id="{9D82B5FE-2A1C-46AE-8A44-8290C1A27C94}" type="slidenum">
              <a:rPr lang="en-NZ" smtClean="0"/>
              <a:t>13</a:t>
            </a:fld>
            <a:endParaRPr lang="en-NZ"/>
          </a:p>
        </p:txBody>
      </p:sp>
    </p:spTree>
    <p:extLst>
      <p:ext uri="{BB962C8B-B14F-4D97-AF65-F5344CB8AC3E}">
        <p14:creationId xmlns:p14="http://schemas.microsoft.com/office/powerpoint/2010/main" val="4198223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previous slide does beg the question, how can you restrict business operations in an FMU when a  single sampling point does not reveal whether business operations in sub-catchments comply or fail.</a:t>
            </a:r>
          </a:p>
          <a:p>
            <a:endParaRPr lang="en-NZ" dirty="0"/>
          </a:p>
          <a:p>
            <a:pPr defTabSz="966612">
              <a:defRPr/>
            </a:pPr>
            <a:r>
              <a:rPr lang="en-NZ" dirty="0"/>
              <a:t>The process for deciding failure to meet TAS (based on median VC values) still has to be described.  Is it failure upon spot check (&gt; </a:t>
            </a:r>
            <a:r>
              <a:rPr lang="en-NZ" sz="1900" kern="100" dirty="0">
                <a:latin typeface="Aptos" panose="020B0004020202020204" pitchFamily="34" charset="0"/>
                <a:ea typeface="Aptos" panose="020B0004020202020204" pitchFamily="34" charset="0"/>
                <a:cs typeface="Times New Roman" panose="02020603050405020304" pitchFamily="18" charset="0"/>
              </a:rPr>
              <a:t>1g/m</a:t>
            </a:r>
            <a:r>
              <a:rPr lang="en-NZ" sz="1900" kern="100" baseline="30000" dirty="0">
                <a:latin typeface="Aptos" panose="020B0004020202020204" pitchFamily="34" charset="0"/>
                <a:ea typeface="Aptos" panose="020B0004020202020204" pitchFamily="34" charset="0"/>
                <a:cs typeface="Times New Roman" panose="02020603050405020304" pitchFamily="18" charset="0"/>
              </a:rPr>
              <a:t>3</a:t>
            </a:r>
            <a:r>
              <a:rPr lang="en-NZ" dirty="0"/>
              <a:t>)  or following a trend or  after 60 sampling points over several years, and what about seasonal effects</a:t>
            </a:r>
          </a:p>
          <a:p>
            <a:pPr defTabSz="966612">
              <a:defRPr/>
            </a:pPr>
            <a:endParaRPr lang="en-NZ" dirty="0"/>
          </a:p>
          <a:p>
            <a:r>
              <a:rPr lang="en-NZ" dirty="0"/>
              <a:t>So if active management to mitigate sediment has been attempted, but TAS is not achieved….</a:t>
            </a:r>
          </a:p>
          <a:p>
            <a:endParaRPr lang="en-NZ" dirty="0"/>
          </a:p>
          <a:p>
            <a:r>
              <a:rPr lang="en-NZ" dirty="0"/>
              <a:t>.     Land use activities that are controlled may escalate to  discretionary or prohibited status</a:t>
            </a:r>
          </a:p>
          <a:p>
            <a:r>
              <a:rPr lang="en-NZ" dirty="0"/>
              <a:t>     What happens to uncontrolled activities (e.g. pastoral farming or horticulture?)</a:t>
            </a:r>
          </a:p>
          <a:p>
            <a:endParaRPr lang="en-NZ" dirty="0"/>
          </a:p>
          <a:p>
            <a:r>
              <a:rPr lang="en-NZ" dirty="0"/>
              <a:t>So potentially climate change effects, or a suburban land development could prevent forestry harvesting occurring</a:t>
            </a:r>
          </a:p>
          <a:p>
            <a:endParaRPr lang="en-NZ" dirty="0"/>
          </a:p>
          <a:p>
            <a:r>
              <a:rPr lang="en-NZ" dirty="0"/>
              <a:t>Required actions:</a:t>
            </a:r>
          </a:p>
          <a:p>
            <a:r>
              <a:rPr lang="en-NZ" dirty="0"/>
              <a:t>Properly investigate and also Identify land use practises most likely to affect median VC (it might be driving utility vehicles along gravel roads or stock access to waterways)</a:t>
            </a:r>
          </a:p>
          <a:p>
            <a:r>
              <a:rPr lang="en-NZ" dirty="0"/>
              <a:t> </a:t>
            </a:r>
          </a:p>
        </p:txBody>
      </p:sp>
      <p:sp>
        <p:nvSpPr>
          <p:cNvPr id="4" name="Slide Number Placeholder 3"/>
          <p:cNvSpPr>
            <a:spLocks noGrp="1"/>
          </p:cNvSpPr>
          <p:nvPr>
            <p:ph type="sldNum" sz="quarter" idx="5"/>
          </p:nvPr>
        </p:nvSpPr>
        <p:spPr/>
        <p:txBody>
          <a:bodyPr/>
          <a:lstStyle/>
          <a:p>
            <a:fld id="{9D82B5FE-2A1C-46AE-8A44-8290C1A27C94}" type="slidenum">
              <a:rPr lang="en-NZ" smtClean="0"/>
              <a:t>14</a:t>
            </a:fld>
            <a:endParaRPr lang="en-NZ"/>
          </a:p>
        </p:txBody>
      </p:sp>
    </p:spTree>
    <p:extLst>
      <p:ext uri="{BB962C8B-B14F-4D97-AF65-F5344CB8AC3E}">
        <p14:creationId xmlns:p14="http://schemas.microsoft.com/office/powerpoint/2010/main" val="375637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 want to show that forestry harvesting  may have very little impact on median VC</a:t>
            </a:r>
          </a:p>
          <a:p>
            <a:endParaRPr lang="en-NZ" dirty="0"/>
          </a:p>
          <a:p>
            <a:r>
              <a:rPr lang="en-NZ" dirty="0"/>
              <a:t>This slide shows clarity data over ten year for </a:t>
            </a:r>
            <a:r>
              <a:rPr lang="en-NZ" dirty="0" err="1"/>
              <a:t>Horokiri</a:t>
            </a:r>
            <a:r>
              <a:rPr lang="en-NZ" dirty="0"/>
              <a:t> Stream. January 2015 to Jan 2025, covering the period of Transmission Gully Construction,</a:t>
            </a:r>
          </a:p>
          <a:p>
            <a:endParaRPr lang="en-NZ" dirty="0"/>
          </a:p>
          <a:p>
            <a:r>
              <a:rPr lang="en-NZ" dirty="0"/>
              <a:t>Forestry harvest is mostly over the last 3 years. (a small amount before 2017)</a:t>
            </a:r>
          </a:p>
          <a:p>
            <a:endParaRPr lang="en-NZ" dirty="0"/>
          </a:p>
          <a:p>
            <a:r>
              <a:rPr lang="en-NZ" dirty="0"/>
              <a:t>Median clarity for the stream for the 10 year period, calculated by me  from published data, was 2.6m. The TAS is 2.3m</a:t>
            </a:r>
          </a:p>
          <a:p>
            <a:endParaRPr lang="en-NZ" dirty="0"/>
          </a:p>
          <a:p>
            <a:r>
              <a:rPr lang="en-NZ" dirty="0"/>
              <a:t>Some very low VC points did not correspond to flood events.</a:t>
            </a:r>
          </a:p>
          <a:p>
            <a:endParaRPr lang="en-NZ" dirty="0"/>
          </a:p>
          <a:p>
            <a:r>
              <a:rPr lang="en-NZ" dirty="0"/>
              <a:t>In spite of extensive earthworks since 2017 (motorway plus harvesting), median VC is maintained</a:t>
            </a:r>
          </a:p>
        </p:txBody>
      </p:sp>
      <p:sp>
        <p:nvSpPr>
          <p:cNvPr id="4" name="Slide Number Placeholder 3"/>
          <p:cNvSpPr>
            <a:spLocks noGrp="1"/>
          </p:cNvSpPr>
          <p:nvPr>
            <p:ph type="sldNum" sz="quarter" idx="5"/>
          </p:nvPr>
        </p:nvSpPr>
        <p:spPr/>
        <p:txBody>
          <a:bodyPr/>
          <a:lstStyle/>
          <a:p>
            <a:fld id="{9D82B5FE-2A1C-46AE-8A44-8290C1A27C94}" type="slidenum">
              <a:rPr lang="en-NZ" smtClean="0"/>
              <a:t>15</a:t>
            </a:fld>
            <a:endParaRPr lang="en-NZ"/>
          </a:p>
        </p:txBody>
      </p:sp>
    </p:spTree>
    <p:extLst>
      <p:ext uri="{BB962C8B-B14F-4D97-AF65-F5344CB8AC3E}">
        <p14:creationId xmlns:p14="http://schemas.microsoft.com/office/powerpoint/2010/main" val="796109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Jan 2025 photo. View looking across Transmission Gully Motorway (from Battle Hill Regional Park)</a:t>
            </a:r>
          </a:p>
          <a:p>
            <a:r>
              <a:rPr lang="en-NZ" dirty="0"/>
              <a:t>Some harvesting was still underway when this photo was taken. The dust trail in the middle is from a logging truck carrying out a full load of logs</a:t>
            </a:r>
          </a:p>
        </p:txBody>
      </p:sp>
      <p:sp>
        <p:nvSpPr>
          <p:cNvPr id="4" name="Slide Number Placeholder 3"/>
          <p:cNvSpPr>
            <a:spLocks noGrp="1"/>
          </p:cNvSpPr>
          <p:nvPr>
            <p:ph type="sldNum" sz="quarter" idx="5"/>
          </p:nvPr>
        </p:nvSpPr>
        <p:spPr/>
        <p:txBody>
          <a:bodyPr/>
          <a:lstStyle/>
          <a:p>
            <a:fld id="{9D82B5FE-2A1C-46AE-8A44-8290C1A27C94}" type="slidenum">
              <a:rPr lang="en-NZ" smtClean="0"/>
              <a:t>16</a:t>
            </a:fld>
            <a:endParaRPr lang="en-NZ"/>
          </a:p>
        </p:txBody>
      </p:sp>
    </p:spTree>
    <p:extLst>
      <p:ext uri="{BB962C8B-B14F-4D97-AF65-F5344CB8AC3E}">
        <p14:creationId xmlns:p14="http://schemas.microsoft.com/office/powerpoint/2010/main" val="576428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Grade A relates to river quality for both suspended and deposited fine sediment, as well as visual clarity</a:t>
            </a:r>
          </a:p>
          <a:p>
            <a:r>
              <a:rPr lang="en-NZ" dirty="0"/>
              <a:t>The aerial photo shows </a:t>
            </a:r>
            <a:r>
              <a:rPr lang="en-NZ" dirty="0" err="1"/>
              <a:t>Whakatikei</a:t>
            </a:r>
            <a:r>
              <a:rPr lang="en-NZ" dirty="0"/>
              <a:t> catchment, approximate boundary outlined in red (LINZ 3D)</a:t>
            </a:r>
          </a:p>
          <a:p>
            <a:r>
              <a:rPr lang="en-NZ" dirty="0"/>
              <a:t>Hard to see, but darker green is Pine forest. There are extensive harvested areas in this 2017 image</a:t>
            </a:r>
          </a:p>
          <a:p>
            <a:r>
              <a:rPr lang="en-NZ" dirty="0"/>
              <a:t>(Transmission Gully earthworks have started. The northern part of </a:t>
            </a:r>
            <a:r>
              <a:rPr lang="en-NZ" dirty="0" err="1"/>
              <a:t>Puketiro</a:t>
            </a:r>
            <a:r>
              <a:rPr lang="en-NZ" dirty="0"/>
              <a:t> slopes have been recently harvested by that stage</a:t>
            </a:r>
          </a:p>
        </p:txBody>
      </p:sp>
      <p:sp>
        <p:nvSpPr>
          <p:cNvPr id="4" name="Slide Number Placeholder 3"/>
          <p:cNvSpPr>
            <a:spLocks noGrp="1"/>
          </p:cNvSpPr>
          <p:nvPr>
            <p:ph type="sldNum" sz="quarter" idx="5"/>
          </p:nvPr>
        </p:nvSpPr>
        <p:spPr/>
        <p:txBody>
          <a:bodyPr/>
          <a:lstStyle/>
          <a:p>
            <a:fld id="{9D82B5FE-2A1C-46AE-8A44-8290C1A27C94}" type="slidenum">
              <a:rPr lang="en-NZ" smtClean="0"/>
              <a:t>17</a:t>
            </a:fld>
            <a:endParaRPr lang="en-NZ"/>
          </a:p>
        </p:txBody>
      </p:sp>
    </p:spTree>
    <p:extLst>
      <p:ext uri="{BB962C8B-B14F-4D97-AF65-F5344CB8AC3E}">
        <p14:creationId xmlns:p14="http://schemas.microsoft.com/office/powerpoint/2010/main" val="554253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9D82B5FE-2A1C-46AE-8A44-8290C1A27C94}" type="slidenum">
              <a:rPr lang="en-NZ" smtClean="0"/>
              <a:t>18</a:t>
            </a:fld>
            <a:endParaRPr lang="en-NZ"/>
          </a:p>
        </p:txBody>
      </p:sp>
    </p:spTree>
    <p:extLst>
      <p:ext uri="{BB962C8B-B14F-4D97-AF65-F5344CB8AC3E}">
        <p14:creationId xmlns:p14="http://schemas.microsoft.com/office/powerpoint/2010/main" val="1103235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9D82B5FE-2A1C-46AE-8A44-8290C1A27C94}" type="slidenum">
              <a:rPr lang="en-NZ" smtClean="0"/>
              <a:t>19</a:t>
            </a:fld>
            <a:endParaRPr lang="en-NZ"/>
          </a:p>
        </p:txBody>
      </p:sp>
    </p:spTree>
    <p:extLst>
      <p:ext uri="{BB962C8B-B14F-4D97-AF65-F5344CB8AC3E}">
        <p14:creationId xmlns:p14="http://schemas.microsoft.com/office/powerpoint/2010/main" val="94724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MFE advice is also tempered with the need to provide sufficient stringency to warrant overriding the National Environmental Standard for Plantation Forestry (now NES-CF)</a:t>
            </a:r>
          </a:p>
        </p:txBody>
      </p:sp>
      <p:sp>
        <p:nvSpPr>
          <p:cNvPr id="4" name="Slide Number Placeholder 3"/>
          <p:cNvSpPr>
            <a:spLocks noGrp="1"/>
          </p:cNvSpPr>
          <p:nvPr>
            <p:ph type="sldNum" sz="quarter" idx="5"/>
          </p:nvPr>
        </p:nvSpPr>
        <p:spPr/>
        <p:txBody>
          <a:bodyPr/>
          <a:lstStyle/>
          <a:p>
            <a:fld id="{9D82B5FE-2A1C-46AE-8A44-8290C1A27C94}" type="slidenum">
              <a:rPr lang="en-NZ" smtClean="0"/>
              <a:t>2</a:t>
            </a:fld>
            <a:endParaRPr lang="en-NZ"/>
          </a:p>
        </p:txBody>
      </p:sp>
    </p:spTree>
    <p:extLst>
      <p:ext uri="{BB962C8B-B14F-4D97-AF65-F5344CB8AC3E}">
        <p14:creationId xmlns:p14="http://schemas.microsoft.com/office/powerpoint/2010/main" val="3602047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9D82B5FE-2A1C-46AE-8A44-8290C1A27C94}" type="slidenum">
              <a:rPr lang="en-NZ" smtClean="0"/>
              <a:t>20</a:t>
            </a:fld>
            <a:endParaRPr lang="en-NZ"/>
          </a:p>
        </p:txBody>
      </p:sp>
    </p:spTree>
    <p:extLst>
      <p:ext uri="{BB962C8B-B14F-4D97-AF65-F5344CB8AC3E}">
        <p14:creationId xmlns:p14="http://schemas.microsoft.com/office/powerpoint/2010/main" val="3034474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21</a:t>
            </a:fld>
            <a:endParaRPr lang="en-NZ"/>
          </a:p>
        </p:txBody>
      </p:sp>
    </p:spTree>
    <p:extLst>
      <p:ext uri="{BB962C8B-B14F-4D97-AF65-F5344CB8AC3E}">
        <p14:creationId xmlns:p14="http://schemas.microsoft.com/office/powerpoint/2010/main" val="1928530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photo is of Black Creek in January 2025. This is a modest tributary of Mangaroa River. It shows not only high levels of tea coloured tannins (CDOM), but also high levels of peat fragments as suspended sediment (the cloudiness and opalescence caused by light refraction of the particles)</a:t>
            </a:r>
          </a:p>
          <a:p>
            <a:pPr marL="1208265" lvl="2" indent="-241653">
              <a:lnSpc>
                <a:spcPct val="107000"/>
              </a:lnSpc>
              <a:buFont typeface="+mj-lt"/>
              <a:buAutoNum type="romanLcPeriod"/>
            </a:pPr>
            <a:r>
              <a:rPr lang="en-NZ" kern="100" dirty="0">
                <a:latin typeface="Aptos" panose="020B0004020202020204" pitchFamily="34" charset="0"/>
                <a:ea typeface="Aptos" panose="020B0004020202020204" pitchFamily="34" charset="0"/>
                <a:cs typeface="Times New Roman" panose="02020603050405020304" pitchFamily="18" charset="0"/>
              </a:rPr>
              <a:t>Longer term history of land use in Mangaroa Valley</a:t>
            </a:r>
          </a:p>
          <a:p>
            <a:pPr marL="1691571" lvl="3" indent="-241653">
              <a:lnSpc>
                <a:spcPct val="107000"/>
              </a:lnSpc>
              <a:buFont typeface="+mj-lt"/>
              <a:buAutoNum type="arabicPeriod"/>
            </a:pPr>
            <a:r>
              <a:rPr lang="en-NZ" kern="100" dirty="0">
                <a:latin typeface="Aptos" panose="020B0004020202020204" pitchFamily="34" charset="0"/>
                <a:ea typeface="Aptos" panose="020B0004020202020204" pitchFamily="34" charset="0"/>
                <a:cs typeface="Times New Roman" panose="02020603050405020304" pitchFamily="18" charset="0"/>
              </a:rPr>
              <a:t> Many hills (re)cleared in 50-60s under pastoral farming incentives and ability to fly in fertiliser.  The old air strips are still there</a:t>
            </a:r>
          </a:p>
          <a:p>
            <a:pPr marL="1691571" lvl="3" indent="-241653">
              <a:lnSpc>
                <a:spcPct val="107000"/>
              </a:lnSpc>
              <a:buFont typeface="+mj-lt"/>
              <a:buAutoNum type="arabicPeriod"/>
            </a:pPr>
            <a:r>
              <a:rPr lang="en-NZ" kern="100" dirty="0">
                <a:latin typeface="Aptos" panose="020B0004020202020204" pitchFamily="34" charset="0"/>
                <a:ea typeface="Aptos" panose="020B0004020202020204" pitchFamily="34" charset="0"/>
                <a:cs typeface="Times New Roman" panose="02020603050405020304" pitchFamily="18" charset="0"/>
              </a:rPr>
              <a:t>A lot of land has since reverted to scrub or converted to Plantation Forestry (so the proportion of the catchment in pasture is substantially less than is was  40-60 years ago)</a:t>
            </a:r>
          </a:p>
          <a:p>
            <a:pPr marL="1691571" lvl="3" indent="-241653">
              <a:lnSpc>
                <a:spcPct val="107000"/>
              </a:lnSpc>
              <a:buFont typeface="+mj-lt"/>
              <a:buAutoNum type="arabicPeriod"/>
            </a:pPr>
            <a:r>
              <a:rPr lang="en-NZ" kern="100" dirty="0">
                <a:latin typeface="Aptos" panose="020B0004020202020204" pitchFamily="34" charset="0"/>
                <a:ea typeface="Aptos" panose="020B0004020202020204" pitchFamily="34" charset="0"/>
                <a:cs typeface="Times New Roman" panose="02020603050405020304" pitchFamily="18" charset="0"/>
              </a:rPr>
              <a:t>Now a lot of lifestyle blocks and more intensive infrastructure, but that still occupies a very small % of catchment</a:t>
            </a:r>
          </a:p>
          <a:p>
            <a:pPr marL="1691571" lvl="3" indent="-241653">
              <a:lnSpc>
                <a:spcPct val="107000"/>
              </a:lnSpc>
              <a:spcAft>
                <a:spcPts val="846"/>
              </a:spcAft>
              <a:buFont typeface="+mj-lt"/>
              <a:buAutoNum type="arabicPeriod"/>
            </a:pPr>
            <a:r>
              <a:rPr lang="en-NZ" kern="100" dirty="0">
                <a:latin typeface="Aptos" panose="020B0004020202020204" pitchFamily="34" charset="0"/>
                <a:ea typeface="Aptos" panose="020B0004020202020204" pitchFamily="34" charset="0"/>
                <a:cs typeface="Times New Roman" panose="02020603050405020304" pitchFamily="18" charset="0"/>
              </a:rPr>
              <a:t>Now no dairying, and we think much less intensive winter grazing (IWG)</a:t>
            </a:r>
          </a:p>
          <a:p>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3</a:t>
            </a:fld>
            <a:endParaRPr lang="en-NZ"/>
          </a:p>
        </p:txBody>
      </p:sp>
    </p:spTree>
    <p:extLst>
      <p:ext uri="{BB962C8B-B14F-4D97-AF65-F5344CB8AC3E}">
        <p14:creationId xmlns:p14="http://schemas.microsoft.com/office/powerpoint/2010/main" val="3454495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back ground photo is from just below the confluence of Mangaroa River and Black Stream, (111C Mangaroa Valley Road) </a:t>
            </a:r>
          </a:p>
          <a:p>
            <a:r>
              <a:rPr lang="en-NZ" dirty="0"/>
              <a:t>Note; a minor level of colour adjustment is used to provide contrast for the slide</a:t>
            </a:r>
          </a:p>
        </p:txBody>
      </p:sp>
      <p:sp>
        <p:nvSpPr>
          <p:cNvPr id="4" name="Slide Number Placeholder 3"/>
          <p:cNvSpPr>
            <a:spLocks noGrp="1"/>
          </p:cNvSpPr>
          <p:nvPr>
            <p:ph type="sldNum" sz="quarter" idx="5"/>
          </p:nvPr>
        </p:nvSpPr>
        <p:spPr/>
        <p:txBody>
          <a:bodyPr/>
          <a:lstStyle/>
          <a:p>
            <a:fld id="{9D82B5FE-2A1C-46AE-8A44-8290C1A27C94}" type="slidenum">
              <a:rPr lang="en-NZ" smtClean="0"/>
              <a:t>4</a:t>
            </a:fld>
            <a:endParaRPr lang="en-NZ"/>
          </a:p>
        </p:txBody>
      </p:sp>
    </p:spTree>
    <p:extLst>
      <p:ext uri="{BB962C8B-B14F-4D97-AF65-F5344CB8AC3E}">
        <p14:creationId xmlns:p14="http://schemas.microsoft.com/office/powerpoint/2010/main" val="140325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22</a:t>
            </a:r>
          </a:p>
        </p:txBody>
      </p:sp>
      <p:sp>
        <p:nvSpPr>
          <p:cNvPr id="4" name="Slide Number Placeholder 3"/>
          <p:cNvSpPr>
            <a:spLocks noGrp="1"/>
          </p:cNvSpPr>
          <p:nvPr>
            <p:ph type="sldNum" sz="quarter" idx="5"/>
          </p:nvPr>
        </p:nvSpPr>
        <p:spPr/>
        <p:txBody>
          <a:bodyPr/>
          <a:lstStyle/>
          <a:p>
            <a:fld id="{9D82B5FE-2A1C-46AE-8A44-8290C1A27C94}" type="slidenum">
              <a:rPr lang="en-NZ" smtClean="0"/>
              <a:t>5</a:t>
            </a:fld>
            <a:endParaRPr lang="en-NZ"/>
          </a:p>
        </p:txBody>
      </p:sp>
    </p:spTree>
    <p:extLst>
      <p:ext uri="{BB962C8B-B14F-4D97-AF65-F5344CB8AC3E}">
        <p14:creationId xmlns:p14="http://schemas.microsoft.com/office/powerpoint/2010/main" val="642369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When Mr Blyth and others are creating calibration lines between TSS and median VC there are  several basic assumptions that limit the validity of conclusions.</a:t>
            </a:r>
          </a:p>
          <a:p>
            <a:endParaRPr lang="en-NZ" dirty="0"/>
          </a:p>
          <a:p>
            <a:r>
              <a:rPr lang="en-NZ" dirty="0"/>
              <a:t>The first is that there exists a simple relationship (perhaps non linear, but “curved” power function) between VC and TSS across the whole dynamic range. It is very likely that is not true as:</a:t>
            </a:r>
          </a:p>
          <a:p>
            <a:r>
              <a:rPr lang="en-NZ" dirty="0"/>
              <a:t>	Clarity, like turbidity, is highly dependent on particle size. </a:t>
            </a:r>
            <a:r>
              <a:rPr lang="en-NZ" b="1" dirty="0"/>
              <a:t>High</a:t>
            </a:r>
            <a:r>
              <a:rPr lang="en-NZ" dirty="0"/>
              <a:t> / flood flows will be dominated by mineral particles, </a:t>
            </a:r>
            <a:r>
              <a:rPr lang="en-NZ" b="1" dirty="0"/>
              <a:t>medium</a:t>
            </a:r>
            <a:r>
              <a:rPr lang="en-NZ" dirty="0"/>
              <a:t> flows a mix, but likely to be smaller particles and in the 	case of Mangaroa River, we think that </a:t>
            </a:r>
            <a:r>
              <a:rPr lang="en-NZ" b="1" dirty="0"/>
              <a:t>low</a:t>
            </a:r>
            <a:r>
              <a:rPr lang="en-NZ" dirty="0"/>
              <a:t> flows are dominated by organic peat and periphyton debris. In addition, the colour intensity will follow “beers Law” and at lowish colour 	intensities, there will be a </a:t>
            </a:r>
            <a:r>
              <a:rPr lang="en-NZ" u="sng" dirty="0"/>
              <a:t>linear </a:t>
            </a:r>
            <a:r>
              <a:rPr lang="en-NZ" dirty="0"/>
              <a:t>relationship between concentration and optical density (colour intensity).</a:t>
            </a:r>
          </a:p>
          <a:p>
            <a:endParaRPr lang="en-NZ" dirty="0"/>
          </a:p>
          <a:p>
            <a:r>
              <a:rPr lang="en-NZ" dirty="0"/>
              <a:t>The second assumption is that total or annual loads of suspended sediment have a significant impact on median VC. However, perhaps greater than 95% of sediment loads occur during peak flows, which occur only &lt;5% of the time (data from LAWA website, and backed up by Dr Murray Hicks). Median VC occurs at low flow conditions and any predictions for reduction in sediment load have to take that into account as suspended sediment types at those low flow levels are likely to be dominated by organic debris, including peat from Mangaroa Peatlands.</a:t>
            </a:r>
          </a:p>
          <a:p>
            <a:r>
              <a:rPr lang="en-NZ" dirty="0"/>
              <a:t>The methods used do not address sediment type at low flow levels, so the </a:t>
            </a:r>
            <a:r>
              <a:rPr lang="en-NZ" b="1" dirty="0"/>
              <a:t>estimations for required reductions in  sediment load are invalid</a:t>
            </a:r>
            <a:r>
              <a:rPr lang="en-NZ" dirty="0"/>
              <a:t>.</a:t>
            </a:r>
          </a:p>
          <a:p>
            <a:endParaRPr lang="en-NZ" dirty="0"/>
          </a:p>
          <a:p>
            <a:endParaRPr lang="en-NZ" dirty="0"/>
          </a:p>
          <a:p>
            <a:r>
              <a:rPr lang="en-NZ" dirty="0"/>
              <a:t>To illustrate this, the plot between TSS and VC at the relevant adjusted VC, using the Valois data set, has contributions of CDOM (dark tannin stain) subtracted from the VC reading. It covers only the stipulated VC range (in the region of the TAS value). (Clarity shown here is adjusted to reflect what it would be without CDOM)</a:t>
            </a:r>
          </a:p>
          <a:p>
            <a:endParaRPr lang="en-NZ" dirty="0"/>
          </a:p>
          <a:p>
            <a:r>
              <a:rPr lang="en-NZ" dirty="0"/>
              <a:t>The limit of quantification for the TSS method is 3 mg/L. Normally values below LOQ and above Limit of Detection, are reported to only 1 significant figure. i.e. values below LOQ should be regarded as less accurate. A power function correlation line and clarity shown in inverse scale is chosen to match the data presentation given by Valois and Blyth.  The very poor correlation coefficient suggests perhaps only a 5%  dependence between the two variables.</a:t>
            </a:r>
          </a:p>
          <a:p>
            <a:endParaRPr lang="en-NZ" dirty="0"/>
          </a:p>
          <a:p>
            <a:pPr defTabSz="966612">
              <a:defRPr/>
            </a:pPr>
            <a:r>
              <a:rPr lang="en-NZ" sz="1900" b="1" kern="100" dirty="0">
                <a:latin typeface="Aptos" panose="020B0004020202020204" pitchFamily="34" charset="0"/>
                <a:ea typeface="Aptos" panose="020B0004020202020204" pitchFamily="34" charset="0"/>
                <a:cs typeface="Times New Roman" panose="02020603050405020304" pitchFamily="18" charset="0"/>
              </a:rPr>
              <a:t>We conclude that TSS is a very poor predictor of clarity in this range and that calculations for required sediment reductions are therefore invalid</a:t>
            </a:r>
            <a:r>
              <a:rPr lang="en-NZ" sz="1900" kern="100" dirty="0">
                <a:latin typeface="Aptos" panose="020B0004020202020204" pitchFamily="34" charset="0"/>
                <a:ea typeface="Aptos" panose="020B0004020202020204" pitchFamily="34" charset="0"/>
                <a:cs typeface="Times New Roman" panose="02020603050405020304" pitchFamily="18" charset="0"/>
              </a:rPr>
              <a:t>. Instead, more work is required to investigate sources and nature of sediment (along with seasonal variations), and that an appropriate water plan is implemented.  This research should be done before implementing significant land use changes.</a:t>
            </a:r>
          </a:p>
          <a:p>
            <a:endParaRPr lang="en-NZ" dirty="0"/>
          </a:p>
        </p:txBody>
      </p:sp>
      <p:sp>
        <p:nvSpPr>
          <p:cNvPr id="4" name="Slide Number Placeholder 3"/>
          <p:cNvSpPr>
            <a:spLocks noGrp="1"/>
          </p:cNvSpPr>
          <p:nvPr>
            <p:ph type="sldNum" sz="quarter" idx="5"/>
          </p:nvPr>
        </p:nvSpPr>
        <p:spPr/>
        <p:txBody>
          <a:bodyPr/>
          <a:lstStyle/>
          <a:p>
            <a:fld id="{9D82B5FE-2A1C-46AE-8A44-8290C1A27C94}" type="slidenum">
              <a:rPr lang="en-NZ" smtClean="0"/>
              <a:t>6</a:t>
            </a:fld>
            <a:endParaRPr lang="en-NZ"/>
          </a:p>
        </p:txBody>
      </p:sp>
    </p:spTree>
    <p:extLst>
      <p:ext uri="{BB962C8B-B14F-4D97-AF65-F5344CB8AC3E}">
        <p14:creationId xmlns:p14="http://schemas.microsoft.com/office/powerpoint/2010/main" val="222946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Both graphs show data collected over 28 years  available from GW websites, but arranged by median values per month.</a:t>
            </a:r>
          </a:p>
          <a:p>
            <a:r>
              <a:rPr lang="en-NZ" dirty="0"/>
              <a:t>The Mangaroa River  only exceeds the revised TAS (1.67m) for 5 months of the year.</a:t>
            </a:r>
          </a:p>
          <a:p>
            <a:endParaRPr lang="en-NZ" dirty="0"/>
          </a:p>
          <a:p>
            <a:r>
              <a:rPr lang="en-NZ" dirty="0"/>
              <a:t>There are very clearly seasonal effects occurring.</a:t>
            </a:r>
          </a:p>
          <a:p>
            <a:r>
              <a:rPr lang="en-NZ" dirty="0"/>
              <a:t>Valois says CDOM  remains steady at different flow rates (but actually, for her limited data set,   the g440 values varied from 3.52 to 7.31) and we think that this at least 2 fold variation is significant.</a:t>
            </a:r>
          </a:p>
          <a:p>
            <a:endParaRPr lang="en-NZ" dirty="0"/>
          </a:p>
          <a:p>
            <a:r>
              <a:rPr lang="en-NZ" dirty="0"/>
              <a:t>We say that proposing to use a  fixed level TAS-VC is simplistic. More work needs to be done to find reasons for seasonal variation and identify the types and origins of sediment.</a:t>
            </a:r>
          </a:p>
        </p:txBody>
      </p:sp>
      <p:sp>
        <p:nvSpPr>
          <p:cNvPr id="4" name="Slide Number Placeholder 3"/>
          <p:cNvSpPr>
            <a:spLocks noGrp="1"/>
          </p:cNvSpPr>
          <p:nvPr>
            <p:ph type="sldNum" sz="quarter" idx="5"/>
          </p:nvPr>
        </p:nvSpPr>
        <p:spPr/>
        <p:txBody>
          <a:bodyPr/>
          <a:lstStyle/>
          <a:p>
            <a:fld id="{9D82B5FE-2A1C-46AE-8A44-8290C1A27C94}" type="slidenum">
              <a:rPr lang="en-NZ" smtClean="0"/>
              <a:t>7</a:t>
            </a:fld>
            <a:endParaRPr lang="en-NZ"/>
          </a:p>
        </p:txBody>
      </p:sp>
    </p:spTree>
    <p:extLst>
      <p:ext uri="{BB962C8B-B14F-4D97-AF65-F5344CB8AC3E}">
        <p14:creationId xmlns:p14="http://schemas.microsoft.com/office/powerpoint/2010/main" val="4268067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photo shows the culvert for Black Steam at Wallaceville road. The height measure, along with residence time in the culvert, can be used to estimate flow rates</a:t>
            </a:r>
          </a:p>
          <a:p>
            <a:endParaRPr lang="en-NZ" dirty="0"/>
          </a:p>
          <a:p>
            <a:pPr defTabSz="966612">
              <a:defRPr/>
            </a:pPr>
            <a:r>
              <a:rPr lang="en-NZ" dirty="0"/>
              <a:t>The invalid process does not only refer to Mangaroa River.  There are severe limitations to using TSS at levels close to the quantification limit and the presumption that a power fit for calibration lines is scientifically valid is quite dubious. Other river data needs to be replotted at appropriate levels. I would argue that </a:t>
            </a:r>
            <a:r>
              <a:rPr lang="en-NZ" sz="1900" kern="100" dirty="0">
                <a:latin typeface="Aptos" panose="020B0004020202020204" pitchFamily="34" charset="0"/>
                <a:ea typeface="Aptos" panose="020B0004020202020204" pitchFamily="34" charset="0"/>
                <a:cs typeface="Times New Roman" panose="02020603050405020304" pitchFamily="18" charset="0"/>
              </a:rPr>
              <a:t>R</a:t>
            </a:r>
            <a:r>
              <a:rPr lang="en-NZ" sz="1900" kern="100" baseline="30000" dirty="0">
                <a:latin typeface="Aptos" panose="020B0004020202020204" pitchFamily="34" charset="0"/>
                <a:ea typeface="Aptos" panose="020B0004020202020204" pitchFamily="34" charset="0"/>
                <a:cs typeface="Times New Roman" panose="02020603050405020304" pitchFamily="18" charset="0"/>
              </a:rPr>
              <a:t>2</a:t>
            </a:r>
            <a:r>
              <a:rPr lang="en-NZ" dirty="0"/>
              <a:t> above 0.9 is required to give confidence in required sediment load reductions</a:t>
            </a:r>
          </a:p>
          <a:p>
            <a:endParaRPr lang="en-NZ" dirty="0"/>
          </a:p>
          <a:p>
            <a:r>
              <a:rPr lang="en-NZ" dirty="0"/>
              <a:t>Should large percentage sediment load reductions be calculated with much greater confidence, such a result would then support plans to restrict land use rather than find land use practise options to mitigate suspended sediment.</a:t>
            </a:r>
          </a:p>
        </p:txBody>
      </p:sp>
      <p:sp>
        <p:nvSpPr>
          <p:cNvPr id="4" name="Slide Number Placeholder 3"/>
          <p:cNvSpPr>
            <a:spLocks noGrp="1"/>
          </p:cNvSpPr>
          <p:nvPr>
            <p:ph type="sldNum" sz="quarter" idx="5"/>
          </p:nvPr>
        </p:nvSpPr>
        <p:spPr/>
        <p:txBody>
          <a:bodyPr/>
          <a:lstStyle/>
          <a:p>
            <a:fld id="{9D82B5FE-2A1C-46AE-8A44-8290C1A27C94}" type="slidenum">
              <a:rPr lang="en-NZ" smtClean="0"/>
              <a:t>8</a:t>
            </a:fld>
            <a:endParaRPr lang="en-NZ"/>
          </a:p>
        </p:txBody>
      </p:sp>
    </p:spTree>
    <p:extLst>
      <p:ext uri="{BB962C8B-B14F-4D97-AF65-F5344CB8AC3E}">
        <p14:creationId xmlns:p14="http://schemas.microsoft.com/office/powerpoint/2010/main" val="524828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Point out recent forest harvest sites and urban development site plus Mangaroa peat lands and Black Stream</a:t>
            </a:r>
          </a:p>
        </p:txBody>
      </p:sp>
      <p:sp>
        <p:nvSpPr>
          <p:cNvPr id="4" name="Slide Number Placeholder 3"/>
          <p:cNvSpPr>
            <a:spLocks noGrp="1"/>
          </p:cNvSpPr>
          <p:nvPr>
            <p:ph type="sldNum" sz="quarter" idx="5"/>
          </p:nvPr>
        </p:nvSpPr>
        <p:spPr/>
        <p:txBody>
          <a:bodyPr/>
          <a:lstStyle/>
          <a:p>
            <a:fld id="{9D82B5FE-2A1C-46AE-8A44-8290C1A27C94}" type="slidenum">
              <a:rPr lang="en-NZ" smtClean="0"/>
              <a:t>9</a:t>
            </a:fld>
            <a:endParaRPr lang="en-NZ"/>
          </a:p>
        </p:txBody>
      </p:sp>
    </p:spTree>
    <p:extLst>
      <p:ext uri="{BB962C8B-B14F-4D97-AF65-F5344CB8AC3E}">
        <p14:creationId xmlns:p14="http://schemas.microsoft.com/office/powerpoint/2010/main" val="1936905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42612-BF20-5CDE-2198-59706BA6F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4E5EA50F-1A46-6837-44E7-F01C9D31C3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5991EF5-204A-2D6E-5F52-9B3E12E96F7D}"/>
              </a:ext>
            </a:extLst>
          </p:cNvPr>
          <p:cNvSpPr>
            <a:spLocks noGrp="1"/>
          </p:cNvSpPr>
          <p:nvPr>
            <p:ph type="dt" sz="half" idx="10"/>
          </p:nvPr>
        </p:nvSpPr>
        <p:spPr/>
        <p:txBody>
          <a:bodyPr/>
          <a:lstStyle/>
          <a:p>
            <a:fld id="{BFFBBE70-2D3F-49CF-892A-37BA39C6EE1C}" type="datetimeFigureOut">
              <a:rPr lang="en-NZ" smtClean="0"/>
              <a:t>21/03/2025</a:t>
            </a:fld>
            <a:endParaRPr lang="en-NZ"/>
          </a:p>
        </p:txBody>
      </p:sp>
      <p:sp>
        <p:nvSpPr>
          <p:cNvPr id="5" name="Footer Placeholder 4">
            <a:extLst>
              <a:ext uri="{FF2B5EF4-FFF2-40B4-BE49-F238E27FC236}">
                <a16:creationId xmlns:a16="http://schemas.microsoft.com/office/drawing/2014/main" id="{05AA91D2-D895-E19A-0DAA-DB823A83FC4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D61558D-54F2-F26C-C19A-48EC68B290D3}"/>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3395925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0317F-3C07-F801-EA35-20C875DC0471}"/>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1E95027-E90F-B8DD-F6A5-D3A2C5F286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5D135E7-013F-05A0-7E18-BD21EFE3E85F}"/>
              </a:ext>
            </a:extLst>
          </p:cNvPr>
          <p:cNvSpPr>
            <a:spLocks noGrp="1"/>
          </p:cNvSpPr>
          <p:nvPr>
            <p:ph type="dt" sz="half" idx="10"/>
          </p:nvPr>
        </p:nvSpPr>
        <p:spPr/>
        <p:txBody>
          <a:bodyPr/>
          <a:lstStyle/>
          <a:p>
            <a:fld id="{BFFBBE70-2D3F-49CF-892A-37BA39C6EE1C}" type="datetimeFigureOut">
              <a:rPr lang="en-NZ" smtClean="0"/>
              <a:t>21/03/2025</a:t>
            </a:fld>
            <a:endParaRPr lang="en-NZ"/>
          </a:p>
        </p:txBody>
      </p:sp>
      <p:sp>
        <p:nvSpPr>
          <p:cNvPr id="5" name="Footer Placeholder 4">
            <a:extLst>
              <a:ext uri="{FF2B5EF4-FFF2-40B4-BE49-F238E27FC236}">
                <a16:creationId xmlns:a16="http://schemas.microsoft.com/office/drawing/2014/main" id="{6E87CFF4-EF38-668C-E89C-5939A33A3B6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BABCFDF-C840-6789-9FCD-75AE824C4AE6}"/>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1621295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0015B4-A34A-CB41-D712-22E22780F8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49E08E0-5E0C-511D-A611-1500080FC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AB17DDF-5959-47E9-079F-A6AA027A18B0}"/>
              </a:ext>
            </a:extLst>
          </p:cNvPr>
          <p:cNvSpPr>
            <a:spLocks noGrp="1"/>
          </p:cNvSpPr>
          <p:nvPr>
            <p:ph type="dt" sz="half" idx="10"/>
          </p:nvPr>
        </p:nvSpPr>
        <p:spPr/>
        <p:txBody>
          <a:bodyPr/>
          <a:lstStyle/>
          <a:p>
            <a:fld id="{BFFBBE70-2D3F-49CF-892A-37BA39C6EE1C}" type="datetimeFigureOut">
              <a:rPr lang="en-NZ" smtClean="0"/>
              <a:t>21/03/2025</a:t>
            </a:fld>
            <a:endParaRPr lang="en-NZ"/>
          </a:p>
        </p:txBody>
      </p:sp>
      <p:sp>
        <p:nvSpPr>
          <p:cNvPr id="5" name="Footer Placeholder 4">
            <a:extLst>
              <a:ext uri="{FF2B5EF4-FFF2-40B4-BE49-F238E27FC236}">
                <a16:creationId xmlns:a16="http://schemas.microsoft.com/office/drawing/2014/main" id="{4503255C-DA4B-0207-C055-42BB6004687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3206FB4-F989-8FC7-26B6-9152EB333AE4}"/>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500443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9AFA0-497C-5464-6FEB-7D4B30E8657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4E81867-FC0C-C211-C176-55B3237CA4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30A6B24-2DF5-94F9-6A86-0C725314170C}"/>
              </a:ext>
            </a:extLst>
          </p:cNvPr>
          <p:cNvSpPr>
            <a:spLocks noGrp="1"/>
          </p:cNvSpPr>
          <p:nvPr>
            <p:ph type="dt" sz="half" idx="10"/>
          </p:nvPr>
        </p:nvSpPr>
        <p:spPr/>
        <p:txBody>
          <a:bodyPr/>
          <a:lstStyle/>
          <a:p>
            <a:fld id="{BFFBBE70-2D3F-49CF-892A-37BA39C6EE1C}" type="datetimeFigureOut">
              <a:rPr lang="en-NZ" smtClean="0"/>
              <a:t>21/03/2025</a:t>
            </a:fld>
            <a:endParaRPr lang="en-NZ"/>
          </a:p>
        </p:txBody>
      </p:sp>
      <p:sp>
        <p:nvSpPr>
          <p:cNvPr id="5" name="Footer Placeholder 4">
            <a:extLst>
              <a:ext uri="{FF2B5EF4-FFF2-40B4-BE49-F238E27FC236}">
                <a16:creationId xmlns:a16="http://schemas.microsoft.com/office/drawing/2014/main" id="{D864090E-2C01-2AF1-6F0C-81394D27E33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55818AD-DFCA-781B-D162-FE75695B46B4}"/>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1047152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F8D8-85E5-4ECE-2887-FCA073B743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6F628E32-F55E-B301-7157-A33743B135A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AFCFB8-4491-99D7-A099-35D166DEC467}"/>
              </a:ext>
            </a:extLst>
          </p:cNvPr>
          <p:cNvSpPr>
            <a:spLocks noGrp="1"/>
          </p:cNvSpPr>
          <p:nvPr>
            <p:ph type="dt" sz="half" idx="10"/>
          </p:nvPr>
        </p:nvSpPr>
        <p:spPr/>
        <p:txBody>
          <a:bodyPr/>
          <a:lstStyle/>
          <a:p>
            <a:fld id="{BFFBBE70-2D3F-49CF-892A-37BA39C6EE1C}" type="datetimeFigureOut">
              <a:rPr lang="en-NZ" smtClean="0"/>
              <a:t>21/03/2025</a:t>
            </a:fld>
            <a:endParaRPr lang="en-NZ"/>
          </a:p>
        </p:txBody>
      </p:sp>
      <p:sp>
        <p:nvSpPr>
          <p:cNvPr id="5" name="Footer Placeholder 4">
            <a:extLst>
              <a:ext uri="{FF2B5EF4-FFF2-40B4-BE49-F238E27FC236}">
                <a16:creationId xmlns:a16="http://schemas.microsoft.com/office/drawing/2014/main" id="{A7CEE105-70EE-4605-D2C6-1CC1D973968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BF2A42A-06C3-71D2-7563-1C4CE2B84C47}"/>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414539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861E6-8846-73DC-27FB-9333B9B75C4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2FC15A4-71AE-1577-2E83-876E857A7A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2387D678-3528-75DF-61DF-735DBD0681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CECFB2D3-8877-AC41-556E-2215B0830B2D}"/>
              </a:ext>
            </a:extLst>
          </p:cNvPr>
          <p:cNvSpPr>
            <a:spLocks noGrp="1"/>
          </p:cNvSpPr>
          <p:nvPr>
            <p:ph type="dt" sz="half" idx="10"/>
          </p:nvPr>
        </p:nvSpPr>
        <p:spPr/>
        <p:txBody>
          <a:bodyPr/>
          <a:lstStyle/>
          <a:p>
            <a:fld id="{BFFBBE70-2D3F-49CF-892A-37BA39C6EE1C}" type="datetimeFigureOut">
              <a:rPr lang="en-NZ" smtClean="0"/>
              <a:t>21/03/2025</a:t>
            </a:fld>
            <a:endParaRPr lang="en-NZ"/>
          </a:p>
        </p:txBody>
      </p:sp>
      <p:sp>
        <p:nvSpPr>
          <p:cNvPr id="6" name="Footer Placeholder 5">
            <a:extLst>
              <a:ext uri="{FF2B5EF4-FFF2-40B4-BE49-F238E27FC236}">
                <a16:creationId xmlns:a16="http://schemas.microsoft.com/office/drawing/2014/main" id="{278773A2-2189-0657-9E89-2D4CB56F7A0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FD4235A-FD20-B07B-F56B-014998CB2DEF}"/>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3968225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1BC4-94BF-F5F5-7CA2-2C1A75543295}"/>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2450BF8-B4A7-FC99-0B06-6EE10711F7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A2FB8B-CF33-4835-2B55-AD89F9627C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1F138679-9040-07C1-9EA1-443613004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7EE4C9-78D2-F5AB-6E0F-5E271D0932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FA72D48B-03ED-9717-4649-77908E08CB42}"/>
              </a:ext>
            </a:extLst>
          </p:cNvPr>
          <p:cNvSpPr>
            <a:spLocks noGrp="1"/>
          </p:cNvSpPr>
          <p:nvPr>
            <p:ph type="dt" sz="half" idx="10"/>
          </p:nvPr>
        </p:nvSpPr>
        <p:spPr/>
        <p:txBody>
          <a:bodyPr/>
          <a:lstStyle/>
          <a:p>
            <a:fld id="{BFFBBE70-2D3F-49CF-892A-37BA39C6EE1C}" type="datetimeFigureOut">
              <a:rPr lang="en-NZ" smtClean="0"/>
              <a:t>21/03/2025</a:t>
            </a:fld>
            <a:endParaRPr lang="en-NZ"/>
          </a:p>
        </p:txBody>
      </p:sp>
      <p:sp>
        <p:nvSpPr>
          <p:cNvPr id="8" name="Footer Placeholder 7">
            <a:extLst>
              <a:ext uri="{FF2B5EF4-FFF2-40B4-BE49-F238E27FC236}">
                <a16:creationId xmlns:a16="http://schemas.microsoft.com/office/drawing/2014/main" id="{6C08D19C-A387-485D-AC29-46611819402A}"/>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F4004A7A-0F8C-D5D2-B74A-F43BF3224726}"/>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3520133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ED83B-1E8E-0330-CF81-06EDE588858A}"/>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F68FC2A-C0A1-A401-D7AB-D64ED5FF7BF8}"/>
              </a:ext>
            </a:extLst>
          </p:cNvPr>
          <p:cNvSpPr>
            <a:spLocks noGrp="1"/>
          </p:cNvSpPr>
          <p:nvPr>
            <p:ph type="dt" sz="half" idx="10"/>
          </p:nvPr>
        </p:nvSpPr>
        <p:spPr/>
        <p:txBody>
          <a:bodyPr/>
          <a:lstStyle/>
          <a:p>
            <a:fld id="{BFFBBE70-2D3F-49CF-892A-37BA39C6EE1C}" type="datetimeFigureOut">
              <a:rPr lang="en-NZ" smtClean="0"/>
              <a:t>21/03/2025</a:t>
            </a:fld>
            <a:endParaRPr lang="en-NZ"/>
          </a:p>
        </p:txBody>
      </p:sp>
      <p:sp>
        <p:nvSpPr>
          <p:cNvPr id="4" name="Footer Placeholder 3">
            <a:extLst>
              <a:ext uri="{FF2B5EF4-FFF2-40B4-BE49-F238E27FC236}">
                <a16:creationId xmlns:a16="http://schemas.microsoft.com/office/drawing/2014/main" id="{2B6BC103-0438-4BB9-B9E8-B72546457DA8}"/>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D260F560-1E3D-97DC-255E-44565B3C43C8}"/>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3863574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7975A-301D-F1D4-66F8-B869C98B0DFE}"/>
              </a:ext>
            </a:extLst>
          </p:cNvPr>
          <p:cNvSpPr>
            <a:spLocks noGrp="1"/>
          </p:cNvSpPr>
          <p:nvPr>
            <p:ph type="dt" sz="half" idx="10"/>
          </p:nvPr>
        </p:nvSpPr>
        <p:spPr/>
        <p:txBody>
          <a:bodyPr/>
          <a:lstStyle/>
          <a:p>
            <a:fld id="{BFFBBE70-2D3F-49CF-892A-37BA39C6EE1C}" type="datetimeFigureOut">
              <a:rPr lang="en-NZ" smtClean="0"/>
              <a:t>21/03/2025</a:t>
            </a:fld>
            <a:endParaRPr lang="en-NZ"/>
          </a:p>
        </p:txBody>
      </p:sp>
      <p:sp>
        <p:nvSpPr>
          <p:cNvPr id="3" name="Footer Placeholder 2">
            <a:extLst>
              <a:ext uri="{FF2B5EF4-FFF2-40B4-BE49-F238E27FC236}">
                <a16:creationId xmlns:a16="http://schemas.microsoft.com/office/drawing/2014/main" id="{A5B23D9C-786D-60B6-A21D-56D3B01F2AD7}"/>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67F437A8-7E27-45FD-9822-791D812C7182}"/>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55192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2725-443D-067A-0FA1-3BE1B2F56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6C6CC02C-8007-519F-47AA-0B0F3D3BAA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25430E0-8C7C-925C-2525-08A63A7972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5807FD-2897-DC67-36A9-44D293F84189}"/>
              </a:ext>
            </a:extLst>
          </p:cNvPr>
          <p:cNvSpPr>
            <a:spLocks noGrp="1"/>
          </p:cNvSpPr>
          <p:nvPr>
            <p:ph type="dt" sz="half" idx="10"/>
          </p:nvPr>
        </p:nvSpPr>
        <p:spPr/>
        <p:txBody>
          <a:bodyPr/>
          <a:lstStyle/>
          <a:p>
            <a:fld id="{BFFBBE70-2D3F-49CF-892A-37BA39C6EE1C}" type="datetimeFigureOut">
              <a:rPr lang="en-NZ" smtClean="0"/>
              <a:t>21/03/2025</a:t>
            </a:fld>
            <a:endParaRPr lang="en-NZ"/>
          </a:p>
        </p:txBody>
      </p:sp>
      <p:sp>
        <p:nvSpPr>
          <p:cNvPr id="6" name="Footer Placeholder 5">
            <a:extLst>
              <a:ext uri="{FF2B5EF4-FFF2-40B4-BE49-F238E27FC236}">
                <a16:creationId xmlns:a16="http://schemas.microsoft.com/office/drawing/2014/main" id="{A64252C8-2581-5141-0908-59D1AD7792C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B85D550-E65D-BAF3-08A6-28C1DCDB8A5A}"/>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4007118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494C1-05A1-60BD-F746-539B695DE0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EB95BB1C-3B9B-5D0C-FEDF-912C2E48C1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F831F1BD-161B-B3E5-2639-7E2AFFB5C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568777-39E2-39CE-56AA-C5C8AD8C02AE}"/>
              </a:ext>
            </a:extLst>
          </p:cNvPr>
          <p:cNvSpPr>
            <a:spLocks noGrp="1"/>
          </p:cNvSpPr>
          <p:nvPr>
            <p:ph type="dt" sz="half" idx="10"/>
          </p:nvPr>
        </p:nvSpPr>
        <p:spPr/>
        <p:txBody>
          <a:bodyPr/>
          <a:lstStyle/>
          <a:p>
            <a:fld id="{BFFBBE70-2D3F-49CF-892A-37BA39C6EE1C}" type="datetimeFigureOut">
              <a:rPr lang="en-NZ" smtClean="0"/>
              <a:t>21/03/2025</a:t>
            </a:fld>
            <a:endParaRPr lang="en-NZ"/>
          </a:p>
        </p:txBody>
      </p:sp>
      <p:sp>
        <p:nvSpPr>
          <p:cNvPr id="6" name="Footer Placeholder 5">
            <a:extLst>
              <a:ext uri="{FF2B5EF4-FFF2-40B4-BE49-F238E27FC236}">
                <a16:creationId xmlns:a16="http://schemas.microsoft.com/office/drawing/2014/main" id="{06DCDCB2-A061-1693-C235-7F614A6F8A91}"/>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0877A28-0D43-69BC-3BBA-7387F8EA0BAA}"/>
              </a:ext>
            </a:extLst>
          </p:cNvPr>
          <p:cNvSpPr>
            <a:spLocks noGrp="1"/>
          </p:cNvSpPr>
          <p:nvPr>
            <p:ph type="sldNum" sz="quarter" idx="12"/>
          </p:nvPr>
        </p:nvSpPr>
        <p:spPr/>
        <p:txBody>
          <a:bodyPr/>
          <a:lstStyle/>
          <a:p>
            <a:fld id="{C7953139-CF09-4D22-A052-C9AE4D6C6F27}" type="slidenum">
              <a:rPr lang="en-NZ" smtClean="0"/>
              <a:t>‹#›</a:t>
            </a:fld>
            <a:endParaRPr lang="en-NZ"/>
          </a:p>
        </p:txBody>
      </p:sp>
    </p:spTree>
    <p:extLst>
      <p:ext uri="{BB962C8B-B14F-4D97-AF65-F5344CB8AC3E}">
        <p14:creationId xmlns:p14="http://schemas.microsoft.com/office/powerpoint/2010/main" val="3101725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4B75AA-6046-E8D1-168F-6308BBA5B9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7F9F29E-A364-317A-25CB-16CEF1FE1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ABE29F3-0233-905C-51DD-0B1B216DF4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FFBBE70-2D3F-49CF-892A-37BA39C6EE1C}" type="datetimeFigureOut">
              <a:rPr lang="en-NZ" smtClean="0"/>
              <a:t>21/03/2025</a:t>
            </a:fld>
            <a:endParaRPr lang="en-NZ"/>
          </a:p>
        </p:txBody>
      </p:sp>
      <p:sp>
        <p:nvSpPr>
          <p:cNvPr id="5" name="Footer Placeholder 4">
            <a:extLst>
              <a:ext uri="{FF2B5EF4-FFF2-40B4-BE49-F238E27FC236}">
                <a16:creationId xmlns:a16="http://schemas.microsoft.com/office/drawing/2014/main" id="{E1B7274F-772B-ADFA-E2FB-1C6C5532E6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E22FBB59-E9AE-E496-6C3B-DBC5B42E00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953139-CF09-4D22-A052-C9AE4D6C6F27}" type="slidenum">
              <a:rPr lang="en-NZ" smtClean="0"/>
              <a:t>‹#›</a:t>
            </a:fld>
            <a:endParaRPr lang="en-NZ"/>
          </a:p>
        </p:txBody>
      </p:sp>
    </p:spTree>
    <p:extLst>
      <p:ext uri="{BB962C8B-B14F-4D97-AF65-F5344CB8AC3E}">
        <p14:creationId xmlns:p14="http://schemas.microsoft.com/office/powerpoint/2010/main" val="3754997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customXml" Target="../ink/ink2.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ater flowing down a road&#10;&#10;AI-generated content may be incorrect.">
            <a:extLst>
              <a:ext uri="{FF2B5EF4-FFF2-40B4-BE49-F238E27FC236}">
                <a16:creationId xmlns:a16="http://schemas.microsoft.com/office/drawing/2014/main" id="{4155E7D7-9050-F08F-D36E-7AB4C63EFF7B}"/>
              </a:ext>
            </a:extLst>
          </p:cNvPr>
          <p:cNvPicPr>
            <a:picLocks noChangeAspect="1"/>
          </p:cNvPicPr>
          <p:nvPr/>
        </p:nvPicPr>
        <p:blipFill>
          <a:blip r:embed="rId3">
            <a:extLst>
              <a:ext uri="{28A0092B-C50C-407E-A947-70E740481C1C}">
                <a14:useLocalDpi xmlns:a14="http://schemas.microsoft.com/office/drawing/2010/main" val="0"/>
              </a:ext>
            </a:extLst>
          </a:blip>
          <a:srcRect b="18413"/>
          <a:stretch/>
        </p:blipFill>
        <p:spPr>
          <a:xfrm rot="10800000">
            <a:off x="0" y="0"/>
            <a:ext cx="12192000" cy="8189407"/>
          </a:xfrm>
          <a:prstGeom prst="rect">
            <a:avLst/>
          </a:prstGeom>
        </p:spPr>
      </p:pic>
      <p:sp>
        <p:nvSpPr>
          <p:cNvPr id="2" name="Title 1">
            <a:extLst>
              <a:ext uri="{FF2B5EF4-FFF2-40B4-BE49-F238E27FC236}">
                <a16:creationId xmlns:a16="http://schemas.microsoft.com/office/drawing/2014/main" id="{7069593D-3229-3EB2-24BB-3F0BC7DD489D}"/>
              </a:ext>
            </a:extLst>
          </p:cNvPr>
          <p:cNvSpPr>
            <a:spLocks noGrp="1"/>
          </p:cNvSpPr>
          <p:nvPr>
            <p:ph type="ctrTitle"/>
          </p:nvPr>
        </p:nvSpPr>
        <p:spPr>
          <a:xfrm>
            <a:off x="1028282" y="843408"/>
            <a:ext cx="8741228" cy="1920649"/>
          </a:xfrm>
        </p:spPr>
        <p:txBody>
          <a:bodyPr/>
          <a:lstStyle/>
          <a:p>
            <a:r>
              <a:rPr lang="en-NZ" dirty="0">
                <a:solidFill>
                  <a:schemeClr val="bg1"/>
                </a:solidFill>
              </a:rPr>
              <a:t>Wellington Farm Forestry PC1, Stream 2  Submission</a:t>
            </a:r>
          </a:p>
        </p:txBody>
      </p:sp>
      <p:sp>
        <p:nvSpPr>
          <p:cNvPr id="3" name="Subtitle 2">
            <a:extLst>
              <a:ext uri="{FF2B5EF4-FFF2-40B4-BE49-F238E27FC236}">
                <a16:creationId xmlns:a16="http://schemas.microsoft.com/office/drawing/2014/main" id="{374ACCD3-1006-9002-DC06-24D0F436A7F3}"/>
              </a:ext>
            </a:extLst>
          </p:cNvPr>
          <p:cNvSpPr>
            <a:spLocks noGrp="1"/>
          </p:cNvSpPr>
          <p:nvPr>
            <p:ph type="subTitle" idx="1"/>
          </p:nvPr>
        </p:nvSpPr>
        <p:spPr>
          <a:xfrm>
            <a:off x="474397" y="4093943"/>
            <a:ext cx="9144000" cy="581930"/>
          </a:xfrm>
        </p:spPr>
        <p:txBody>
          <a:bodyPr/>
          <a:lstStyle/>
          <a:p>
            <a:r>
              <a:rPr lang="en-NZ" dirty="0">
                <a:solidFill>
                  <a:schemeClr val="bg1"/>
                </a:solidFill>
              </a:rPr>
              <a:t>Presented by Eric Cairns, Secretary </a:t>
            </a:r>
            <a:r>
              <a:rPr lang="en-NZ" dirty="0" err="1">
                <a:solidFill>
                  <a:schemeClr val="bg1"/>
                </a:solidFill>
              </a:rPr>
              <a:t>Wgtn</a:t>
            </a:r>
            <a:r>
              <a:rPr lang="en-NZ" dirty="0">
                <a:solidFill>
                  <a:schemeClr val="bg1"/>
                </a:solidFill>
              </a:rPr>
              <a:t> FFA</a:t>
            </a:r>
          </a:p>
        </p:txBody>
      </p:sp>
    </p:spTree>
    <p:extLst>
      <p:ext uri="{BB962C8B-B14F-4D97-AF65-F5344CB8AC3E}">
        <p14:creationId xmlns:p14="http://schemas.microsoft.com/office/powerpoint/2010/main" val="1340484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standing in a muddy area&#10;&#10;AI-generated content may be incorrect.">
            <a:extLst>
              <a:ext uri="{FF2B5EF4-FFF2-40B4-BE49-F238E27FC236}">
                <a16:creationId xmlns:a16="http://schemas.microsoft.com/office/drawing/2014/main" id="{251F50D1-E2C5-D33B-16B4-5D8EA16C56D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r="13509"/>
          <a:stretch/>
        </p:blipFill>
        <p:spPr>
          <a:xfrm rot="10800000">
            <a:off x="-1" y="815544"/>
            <a:ext cx="6269995" cy="5436973"/>
          </a:xfrm>
        </p:spPr>
      </p:pic>
      <p:pic>
        <p:nvPicPr>
          <p:cNvPr id="8" name="Content Placeholder 7" descr="An object and a toy object on the ground&#10;&#10;AI-generated content may be incorrect.">
            <a:extLst>
              <a:ext uri="{FF2B5EF4-FFF2-40B4-BE49-F238E27FC236}">
                <a16:creationId xmlns:a16="http://schemas.microsoft.com/office/drawing/2014/main" id="{7AF2A36B-1954-C49B-6CEC-EB4894DAC24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t="5511" r="27112" b="5571"/>
          <a:stretch/>
        </p:blipFill>
        <p:spPr>
          <a:xfrm rot="5400000">
            <a:off x="6065809" y="272092"/>
            <a:ext cx="6398283" cy="5854097"/>
          </a:xfrm>
        </p:spPr>
      </p:pic>
    </p:spTree>
    <p:extLst>
      <p:ext uri="{BB962C8B-B14F-4D97-AF65-F5344CB8AC3E}">
        <p14:creationId xmlns:p14="http://schemas.microsoft.com/office/powerpoint/2010/main" val="43627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CBAD50-8D0C-DA8D-EE3E-B6BC404B1BD7}"/>
              </a:ext>
            </a:extLst>
          </p:cNvPr>
          <p:cNvSpPr>
            <a:spLocks noGrp="1"/>
          </p:cNvSpPr>
          <p:nvPr>
            <p:ph type="body" idx="1"/>
          </p:nvPr>
        </p:nvSpPr>
        <p:spPr/>
        <p:txBody>
          <a:bodyPr/>
          <a:lstStyle/>
          <a:p>
            <a:endParaRPr lang="en-NZ"/>
          </a:p>
        </p:txBody>
      </p:sp>
      <p:pic>
        <p:nvPicPr>
          <p:cNvPr id="10" name="Content Placeholder 9" descr="A water flowing down a road&#10;&#10;AI-generated content may be incorrect.">
            <a:extLst>
              <a:ext uri="{FF2B5EF4-FFF2-40B4-BE49-F238E27FC236}">
                <a16:creationId xmlns:a16="http://schemas.microsoft.com/office/drawing/2014/main" id="{F8AFCAC9-EAC0-48A5-C2B2-22E3557183D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4813" r="5329"/>
          <a:stretch/>
        </p:blipFill>
        <p:spPr>
          <a:xfrm rot="10800000">
            <a:off x="12269" y="568411"/>
            <a:ext cx="5985306" cy="5621248"/>
          </a:xfrm>
        </p:spPr>
      </p:pic>
      <p:sp>
        <p:nvSpPr>
          <p:cNvPr id="5" name="Text Placeholder 4">
            <a:extLst>
              <a:ext uri="{FF2B5EF4-FFF2-40B4-BE49-F238E27FC236}">
                <a16:creationId xmlns:a16="http://schemas.microsoft.com/office/drawing/2014/main" id="{7E6591E3-675D-4F53-A7AB-593A2B15024E}"/>
              </a:ext>
            </a:extLst>
          </p:cNvPr>
          <p:cNvSpPr>
            <a:spLocks noGrp="1"/>
          </p:cNvSpPr>
          <p:nvPr>
            <p:ph type="body" sz="quarter" idx="3"/>
          </p:nvPr>
        </p:nvSpPr>
        <p:spPr/>
        <p:txBody>
          <a:bodyPr/>
          <a:lstStyle/>
          <a:p>
            <a:endParaRPr lang="en-NZ"/>
          </a:p>
        </p:txBody>
      </p:sp>
      <p:pic>
        <p:nvPicPr>
          <p:cNvPr id="8" name="Content Placeholder 7" descr="A stream running through a building&#10;&#10;AI-generated content may be incorrect.">
            <a:extLst>
              <a:ext uri="{FF2B5EF4-FFF2-40B4-BE49-F238E27FC236}">
                <a16:creationId xmlns:a16="http://schemas.microsoft.com/office/drawing/2014/main" id="{2D5B2161-7A32-7BFB-D293-A23DC1EE9333}"/>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l="6819" t="11684" r="25103"/>
          <a:stretch/>
        </p:blipFill>
        <p:spPr>
          <a:xfrm rot="5400000">
            <a:off x="6094692" y="534704"/>
            <a:ext cx="5732464" cy="5577448"/>
          </a:xfrm>
        </p:spPr>
      </p:pic>
    </p:spTree>
    <p:extLst>
      <p:ext uri="{BB962C8B-B14F-4D97-AF65-F5344CB8AC3E}">
        <p14:creationId xmlns:p14="http://schemas.microsoft.com/office/powerpoint/2010/main" val="2081903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5105D448-4A6C-48A3-8C3C-71AF58F3E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025579F-C5D8-43BE-AF84-3E66A482C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2544415"/>
          </a:xfrm>
          <a:prstGeom prst="rect">
            <a:avLst/>
          </a:prstGeom>
          <a:ln>
            <a:noFill/>
          </a:ln>
          <a:effectLst>
            <a:outerShdw blurRad="203200" dist="88900" dir="5460000" sx="95000" sy="95000" algn="t"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233368-AA2E-D7D0-9248-B6B837AEF399}"/>
              </a:ext>
            </a:extLst>
          </p:cNvPr>
          <p:cNvSpPr>
            <a:spLocks noGrp="1"/>
          </p:cNvSpPr>
          <p:nvPr>
            <p:ph type="title"/>
          </p:nvPr>
        </p:nvSpPr>
        <p:spPr>
          <a:xfrm>
            <a:off x="1114245" y="551286"/>
            <a:ext cx="9963509" cy="1340145"/>
          </a:xfrm>
        </p:spPr>
        <p:txBody>
          <a:bodyPr>
            <a:normAutofit/>
          </a:bodyPr>
          <a:lstStyle/>
          <a:p>
            <a:r>
              <a:rPr lang="en-NZ" sz="4000" dirty="0"/>
              <a:t>Variation of Clarity within Mangaroa  Catchment</a:t>
            </a:r>
          </a:p>
        </p:txBody>
      </p:sp>
      <p:graphicFrame>
        <p:nvGraphicFramePr>
          <p:cNvPr id="4" name="Content Placeholder 3">
            <a:extLst>
              <a:ext uri="{FF2B5EF4-FFF2-40B4-BE49-F238E27FC236}">
                <a16:creationId xmlns:a16="http://schemas.microsoft.com/office/drawing/2014/main" id="{6A41D498-2124-75A1-5137-B5D07F5480DF}"/>
              </a:ext>
            </a:extLst>
          </p:cNvPr>
          <p:cNvGraphicFramePr>
            <a:graphicFrameLocks noGrp="1"/>
          </p:cNvGraphicFramePr>
          <p:nvPr>
            <p:ph idx="1"/>
            <p:extLst>
              <p:ext uri="{D42A27DB-BD31-4B8C-83A1-F6EECF244321}">
                <p14:modId xmlns:p14="http://schemas.microsoft.com/office/powerpoint/2010/main" val="779444502"/>
              </p:ext>
            </p:extLst>
          </p:nvPr>
        </p:nvGraphicFramePr>
        <p:xfrm>
          <a:off x="761999" y="1891431"/>
          <a:ext cx="10260904" cy="4609578"/>
        </p:xfrm>
        <a:graphic>
          <a:graphicData uri="http://schemas.openxmlformats.org/drawingml/2006/table">
            <a:tbl>
              <a:tblPr firstRow="1" firstCol="1" bandRow="1"/>
              <a:tblGrid>
                <a:gridCol w="3653627">
                  <a:extLst>
                    <a:ext uri="{9D8B030D-6E8A-4147-A177-3AD203B41FA5}">
                      <a16:colId xmlns:a16="http://schemas.microsoft.com/office/drawing/2014/main" val="2607751356"/>
                    </a:ext>
                  </a:extLst>
                </a:gridCol>
                <a:gridCol w="1129227">
                  <a:extLst>
                    <a:ext uri="{9D8B030D-6E8A-4147-A177-3AD203B41FA5}">
                      <a16:colId xmlns:a16="http://schemas.microsoft.com/office/drawing/2014/main" val="1315673634"/>
                    </a:ext>
                  </a:extLst>
                </a:gridCol>
                <a:gridCol w="1129227">
                  <a:extLst>
                    <a:ext uri="{9D8B030D-6E8A-4147-A177-3AD203B41FA5}">
                      <a16:colId xmlns:a16="http://schemas.microsoft.com/office/drawing/2014/main" val="2817481316"/>
                    </a:ext>
                  </a:extLst>
                </a:gridCol>
                <a:gridCol w="1048222">
                  <a:extLst>
                    <a:ext uri="{9D8B030D-6E8A-4147-A177-3AD203B41FA5}">
                      <a16:colId xmlns:a16="http://schemas.microsoft.com/office/drawing/2014/main" val="3415503698"/>
                    </a:ext>
                  </a:extLst>
                </a:gridCol>
                <a:gridCol w="1042147">
                  <a:extLst>
                    <a:ext uri="{9D8B030D-6E8A-4147-A177-3AD203B41FA5}">
                      <a16:colId xmlns:a16="http://schemas.microsoft.com/office/drawing/2014/main" val="3098023180"/>
                    </a:ext>
                  </a:extLst>
                </a:gridCol>
                <a:gridCol w="1129227">
                  <a:extLst>
                    <a:ext uri="{9D8B030D-6E8A-4147-A177-3AD203B41FA5}">
                      <a16:colId xmlns:a16="http://schemas.microsoft.com/office/drawing/2014/main" val="2146837578"/>
                    </a:ext>
                  </a:extLst>
                </a:gridCol>
                <a:gridCol w="1129227">
                  <a:extLst>
                    <a:ext uri="{9D8B030D-6E8A-4147-A177-3AD203B41FA5}">
                      <a16:colId xmlns:a16="http://schemas.microsoft.com/office/drawing/2014/main" val="4200658160"/>
                    </a:ext>
                  </a:extLst>
                </a:gridCol>
              </a:tblGrid>
              <a:tr h="539888">
                <a:tc>
                  <a:txBody>
                    <a:bodyPr/>
                    <a:lstStyle/>
                    <a:p>
                      <a:pPr algn="l" fontAlgn="b">
                        <a:lnSpc>
                          <a:spcPct val="107000"/>
                        </a:lnSpc>
                        <a:spcAft>
                          <a:spcPts val="800"/>
                        </a:spcAft>
                        <a:buNone/>
                      </a:pPr>
                      <a:r>
                        <a:rPr lang="en-NZ" sz="16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Sampling Site/ Date</a:t>
                      </a:r>
                      <a:endParaRPr lang="en-NZ" sz="1600" b="0" i="0" u="none" strike="noStrike" dirty="0">
                        <a:effectLst/>
                        <a:latin typeface="Arial" panose="020B0604020202020204" pitchFamily="34" charset="0"/>
                      </a:endParaRPr>
                    </a:p>
                  </a:txBody>
                  <a:tcPr marL="88531" marR="88531" marT="1229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07000"/>
                        </a:lnSpc>
                        <a:spcAft>
                          <a:spcPts val="800"/>
                        </a:spcAft>
                        <a:buNone/>
                      </a:pPr>
                      <a:r>
                        <a:rPr lang="en-NZ" sz="16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17 Jan</a:t>
                      </a:r>
                      <a:endParaRPr lang="en-NZ" sz="1600" b="0" i="0" u="none" strike="noStrike" dirty="0">
                        <a:effectLst/>
                        <a:latin typeface="Arial" panose="020B0604020202020204" pitchFamily="34" charset="0"/>
                      </a:endParaRPr>
                    </a:p>
                  </a:txBody>
                  <a:tcPr marL="88531" marR="88531" marT="1229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07000"/>
                        </a:lnSpc>
                        <a:spcAft>
                          <a:spcPts val="800"/>
                        </a:spcAft>
                        <a:buNone/>
                      </a:pPr>
                      <a:r>
                        <a:rPr lang="en-NZ" sz="16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29 Jan</a:t>
                      </a:r>
                      <a:endParaRPr lang="en-NZ" sz="1600" b="0" i="0" u="none" strike="noStrike" dirty="0">
                        <a:effectLst/>
                        <a:latin typeface="Arial" panose="020B0604020202020204" pitchFamily="34" charset="0"/>
                      </a:endParaRPr>
                    </a:p>
                  </a:txBody>
                  <a:tcPr marL="88531" marR="88531" marT="1229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07000"/>
                        </a:lnSpc>
                        <a:spcAft>
                          <a:spcPts val="800"/>
                        </a:spcAft>
                        <a:buNone/>
                      </a:pPr>
                      <a:r>
                        <a:rPr lang="en-NZ" sz="16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4 Feb</a:t>
                      </a:r>
                      <a:endParaRPr lang="en-NZ" sz="1600" b="0" i="0" u="none" strike="noStrike" dirty="0">
                        <a:effectLst/>
                        <a:latin typeface="Arial" panose="020B0604020202020204" pitchFamily="34" charset="0"/>
                      </a:endParaRPr>
                    </a:p>
                  </a:txBody>
                  <a:tcPr marL="88531" marR="88531" marT="1229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07000"/>
                        </a:lnSpc>
                        <a:spcAft>
                          <a:spcPts val="800"/>
                        </a:spcAft>
                        <a:buNone/>
                      </a:pPr>
                      <a:r>
                        <a:rPr lang="en-NZ" sz="16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9 Feb</a:t>
                      </a:r>
                      <a:endParaRPr lang="en-NZ" sz="1600" b="0" i="0" u="none" strike="noStrike" dirty="0">
                        <a:effectLst/>
                        <a:latin typeface="Arial" panose="020B0604020202020204" pitchFamily="34" charset="0"/>
                      </a:endParaRPr>
                    </a:p>
                  </a:txBody>
                  <a:tcPr marL="88531" marR="88531" marT="1229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07000"/>
                        </a:lnSpc>
                        <a:spcAft>
                          <a:spcPts val="800"/>
                        </a:spcAft>
                        <a:buNone/>
                      </a:pPr>
                      <a:r>
                        <a:rPr lang="en-NZ" sz="16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12 Feb</a:t>
                      </a:r>
                      <a:endParaRPr lang="en-NZ" sz="1600" b="0" i="0" u="none" strike="noStrike" dirty="0">
                        <a:effectLst/>
                        <a:latin typeface="Arial" panose="020B0604020202020204" pitchFamily="34" charset="0"/>
                      </a:endParaRPr>
                    </a:p>
                  </a:txBody>
                  <a:tcPr marL="88531" marR="88531" marT="1229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07000"/>
                        </a:lnSpc>
                        <a:spcAft>
                          <a:spcPts val="800"/>
                        </a:spcAft>
                        <a:buNone/>
                      </a:pPr>
                      <a:r>
                        <a:rPr lang="en-NZ" sz="1600" b="1" i="0" u="none" strike="noStrike" kern="100" dirty="0">
                          <a:effectLst/>
                          <a:latin typeface="Aptos" panose="020B0004020202020204" pitchFamily="34" charset="0"/>
                          <a:ea typeface="Aptos" panose="020B0004020202020204" pitchFamily="34" charset="0"/>
                          <a:cs typeface="Times New Roman" panose="02020603050405020304" pitchFamily="18" charset="0"/>
                        </a:rPr>
                        <a:t>19 Feb</a:t>
                      </a:r>
                      <a:endParaRPr lang="en-NZ" sz="1600" b="0" i="0" u="none" strike="noStrike" dirty="0">
                        <a:effectLst/>
                        <a:latin typeface="Arial" panose="020B0604020202020204" pitchFamily="34" charset="0"/>
                      </a:endParaRPr>
                    </a:p>
                  </a:txBody>
                  <a:tcPr marL="88531" marR="88531" marT="1229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9323280"/>
                  </a:ext>
                </a:extLst>
              </a:tr>
              <a:tr h="539888">
                <a:tc>
                  <a:txBody>
                    <a:bodyPr/>
                    <a:lstStyle/>
                    <a:p>
                      <a:pPr algn="l" fontAlgn="b">
                        <a:lnSpc>
                          <a:spcPct val="107000"/>
                        </a:lnSpc>
                        <a:spcAft>
                          <a:spcPts val="800"/>
                        </a:spcAft>
                        <a:buNone/>
                      </a:pPr>
                      <a:r>
                        <a:rPr lang="en-NZ"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Mangaroa River at Te Marua below SH2 bridge</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algn="l" fontAlgn="b">
                        <a:lnSpc>
                          <a:spcPct val="107000"/>
                        </a:lnSpc>
                        <a:spcAft>
                          <a:spcPts val="800"/>
                        </a:spcAft>
                        <a:buNone/>
                      </a:pPr>
                      <a:r>
                        <a:rPr lang="en-NZ"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1.45</a:t>
                      </a:r>
                      <a:endParaRPr lang="en-NZ" sz="1600" b="0" i="0" u="none" strike="noStrike" dirty="0">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algn="l" fontAlgn="b">
                        <a:lnSpc>
                          <a:spcPct val="107000"/>
                        </a:lnSpc>
                        <a:spcAft>
                          <a:spcPts val="800"/>
                        </a:spcAft>
                        <a:buNone/>
                      </a:pPr>
                      <a:r>
                        <a:rPr lang="en-NZ"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2.2</a:t>
                      </a:r>
                      <a:endParaRPr lang="en-NZ" sz="1600" b="0" i="0" u="none" strike="noStrike" dirty="0">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algn="l" fontAlgn="b">
                        <a:lnSpc>
                          <a:spcPct val="107000"/>
                        </a:lnSpc>
                        <a:spcAft>
                          <a:spcPts val="800"/>
                        </a:spcAft>
                        <a:buNone/>
                      </a:pPr>
                      <a:r>
                        <a:rPr lang="en-NZ"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2.15</a:t>
                      </a:r>
                      <a:endParaRPr lang="en-NZ" sz="1600" b="0" i="0" u="none" strike="noStrike" dirty="0">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algn="l" fontAlgn="b">
                        <a:lnSpc>
                          <a:spcPct val="107000"/>
                        </a:lnSpc>
                        <a:spcAft>
                          <a:spcPts val="800"/>
                        </a:spcAft>
                        <a:buNone/>
                      </a:pPr>
                      <a:r>
                        <a:rPr lang="en-NZ"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2.7</a:t>
                      </a:r>
                      <a:endParaRPr lang="en-NZ" sz="1600" b="0" i="0" u="none" strike="noStrike" dirty="0">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algn="l" fontAlgn="b">
                        <a:lnSpc>
                          <a:spcPct val="107000"/>
                        </a:lnSpc>
                        <a:spcAft>
                          <a:spcPts val="800"/>
                        </a:spcAft>
                        <a:buNone/>
                      </a:pPr>
                      <a:r>
                        <a:rPr lang="en-NZ"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endParaRPr lang="en-NZ" sz="1600" b="0" i="0" u="none" strike="noStrike" dirty="0">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algn="l" fontAlgn="b">
                        <a:lnSpc>
                          <a:spcPct val="107000"/>
                        </a:lnSpc>
                        <a:spcAft>
                          <a:spcPts val="800"/>
                        </a:spcAft>
                        <a:buNone/>
                      </a:pPr>
                      <a:r>
                        <a:rPr lang="en-NZ"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2.05</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extLst>
                  <a:ext uri="{0D108BD9-81ED-4DB2-BD59-A6C34878D82A}">
                    <a16:rowId xmlns:a16="http://schemas.microsoft.com/office/drawing/2014/main" val="722749510"/>
                  </a:ext>
                </a:extLst>
              </a:tr>
              <a:tr h="602241">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Blaikies Stream just downstream of culvert in Maymorn Rd</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 </a:t>
                      </a:r>
                      <a:endParaRPr lang="en-NZ" sz="1600" b="0" i="0" u="none" strike="noStrike" dirty="0">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1.13</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1.0 (0.68)</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 </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(0.58)</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(0.56)</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9795221"/>
                  </a:ext>
                </a:extLst>
              </a:tr>
              <a:tr h="320640">
                <a:tc>
                  <a:txBody>
                    <a:bodyPr/>
                    <a:lstStyle/>
                    <a:p>
                      <a:pPr algn="l" fontAlgn="b">
                        <a:lnSpc>
                          <a:spcPct val="107000"/>
                        </a:lnSpc>
                        <a:spcAft>
                          <a:spcPts val="800"/>
                        </a:spcAft>
                        <a:buNone/>
                      </a:pPr>
                      <a:r>
                        <a:rPr lang="en-NZ" sz="1600" b="0" i="0" u="none" strike="noStrike" kern="100" dirty="0" err="1">
                          <a:effectLst/>
                          <a:latin typeface="Aptos" panose="020B0004020202020204" pitchFamily="34" charset="0"/>
                          <a:ea typeface="Aptos" panose="020B0004020202020204" pitchFamily="34" charset="0"/>
                          <a:cs typeface="Times New Roman" panose="02020603050405020304" pitchFamily="18" charset="0"/>
                        </a:rPr>
                        <a:t>Colletts</a:t>
                      </a:r>
                      <a:r>
                        <a:rPr lang="en-NZ" sz="16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 Stream at </a:t>
                      </a:r>
                      <a:r>
                        <a:rPr lang="en-NZ" sz="1600" b="0" i="0" u="none" strike="noStrike" kern="100" dirty="0" err="1">
                          <a:effectLst/>
                          <a:latin typeface="Aptos" panose="020B0004020202020204" pitchFamily="34" charset="0"/>
                          <a:ea typeface="Aptos" panose="020B0004020202020204" pitchFamily="34" charset="0"/>
                          <a:cs typeface="Times New Roman" panose="02020603050405020304" pitchFamily="18" charset="0"/>
                        </a:rPr>
                        <a:t>Colletts</a:t>
                      </a:r>
                      <a:r>
                        <a:rPr lang="en-NZ" sz="16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 Rd</a:t>
                      </a:r>
                      <a:endParaRPr lang="en-NZ" sz="1600" b="0" i="0" u="none" strike="noStrike" dirty="0">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2.05</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1.9</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1.7</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 </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 </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1.9 (0.84)</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59636"/>
                  </a:ext>
                </a:extLst>
              </a:tr>
              <a:tr h="320640">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Cooleys Stream at Mangaroa Valley Rd</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&gt;2.6</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 </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3.1</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 </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 </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&gt;3.3</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4707301"/>
                  </a:ext>
                </a:extLst>
              </a:tr>
              <a:tr h="320640">
                <a:tc>
                  <a:txBody>
                    <a:bodyPr/>
                    <a:lstStyle/>
                    <a:p>
                      <a:pPr algn="l" fontAlgn="b">
                        <a:lnSpc>
                          <a:spcPct val="107000"/>
                        </a:lnSpc>
                        <a:spcAft>
                          <a:spcPts val="800"/>
                        </a:spcAft>
                        <a:buNone/>
                      </a:pPr>
                      <a:r>
                        <a:rPr lang="en-NZ" sz="1600" b="0" i="0" u="none" strike="noStrike"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Mangaroa River at Mangaroa Hill Rd</a:t>
                      </a:r>
                      <a:endParaRPr lang="en-NZ" sz="1600" b="0" i="0" u="none" strike="noStrike" dirty="0">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algn="l" fontAlgn="b">
                        <a:lnSpc>
                          <a:spcPct val="107000"/>
                        </a:lnSpc>
                        <a:spcAft>
                          <a:spcPts val="800"/>
                        </a:spcAft>
                        <a:buNone/>
                      </a:pPr>
                      <a:r>
                        <a:rPr lang="en-NZ"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1.45</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algn="l" fontAlgn="b">
                        <a:lnSpc>
                          <a:spcPct val="107000"/>
                        </a:lnSpc>
                        <a:spcAft>
                          <a:spcPts val="800"/>
                        </a:spcAft>
                        <a:buNone/>
                      </a:pPr>
                      <a:r>
                        <a:rPr lang="en-NZ"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2.4</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algn="l" fontAlgn="b">
                        <a:lnSpc>
                          <a:spcPct val="107000"/>
                        </a:lnSpc>
                        <a:spcAft>
                          <a:spcPts val="800"/>
                        </a:spcAft>
                        <a:buNone/>
                      </a:pPr>
                      <a:r>
                        <a:rPr lang="en-NZ"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1.5</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algn="l" fontAlgn="b">
                        <a:lnSpc>
                          <a:spcPct val="107000"/>
                        </a:lnSpc>
                        <a:spcAft>
                          <a:spcPts val="800"/>
                        </a:spcAft>
                        <a:buNone/>
                      </a:pPr>
                      <a:r>
                        <a:rPr lang="en-NZ"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2.2</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algn="l" fontAlgn="b">
                        <a:lnSpc>
                          <a:spcPct val="107000"/>
                        </a:lnSpc>
                        <a:spcAft>
                          <a:spcPts val="800"/>
                        </a:spcAft>
                        <a:buNone/>
                      </a:pPr>
                      <a:r>
                        <a:rPr lang="en-NZ"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algn="l" fontAlgn="b">
                        <a:lnSpc>
                          <a:spcPct val="107000"/>
                        </a:lnSpc>
                        <a:spcAft>
                          <a:spcPts val="800"/>
                        </a:spcAft>
                        <a:buNone/>
                      </a:pPr>
                      <a:r>
                        <a:rPr lang="en-NZ"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2.1 (0.88)</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extLst>
                  <a:ext uri="{0D108BD9-81ED-4DB2-BD59-A6C34878D82A}">
                    <a16:rowId xmlns:a16="http://schemas.microsoft.com/office/drawing/2014/main" val="3187317237"/>
                  </a:ext>
                </a:extLst>
              </a:tr>
              <a:tr h="539888">
                <a:tc>
                  <a:txBody>
                    <a:bodyPr/>
                    <a:lstStyle/>
                    <a:p>
                      <a:pPr algn="l" fontAlgn="b">
                        <a:lnSpc>
                          <a:spcPct val="107000"/>
                        </a:lnSpc>
                        <a:spcAft>
                          <a:spcPts val="800"/>
                        </a:spcAft>
                        <a:buNone/>
                      </a:pPr>
                      <a:r>
                        <a:rPr lang="en-NZ"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Black Stream at Wallaceville Road culvert</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A983"/>
                    </a:solidFill>
                  </a:tcPr>
                </a:tc>
                <a:tc>
                  <a:txBody>
                    <a:bodyPr/>
                    <a:lstStyle/>
                    <a:p>
                      <a:pPr algn="l" fontAlgn="b">
                        <a:lnSpc>
                          <a:spcPct val="107000"/>
                        </a:lnSpc>
                        <a:spcAft>
                          <a:spcPts val="800"/>
                        </a:spcAft>
                        <a:buNone/>
                      </a:pPr>
                      <a:r>
                        <a:rPr lang="en-NZ"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0.26</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A983"/>
                    </a:solidFill>
                  </a:tcPr>
                </a:tc>
                <a:tc>
                  <a:txBody>
                    <a:bodyPr/>
                    <a:lstStyle/>
                    <a:p>
                      <a:pPr algn="l" fontAlgn="b">
                        <a:lnSpc>
                          <a:spcPct val="107000"/>
                        </a:lnSpc>
                        <a:spcAft>
                          <a:spcPts val="800"/>
                        </a:spcAft>
                        <a:buNone/>
                      </a:pPr>
                      <a:r>
                        <a:rPr lang="en-NZ"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A983"/>
                    </a:solidFill>
                  </a:tcPr>
                </a:tc>
                <a:tc>
                  <a:txBody>
                    <a:bodyPr/>
                    <a:lstStyle/>
                    <a:p>
                      <a:pPr algn="l" fontAlgn="b">
                        <a:lnSpc>
                          <a:spcPct val="107000"/>
                        </a:lnSpc>
                        <a:spcAft>
                          <a:spcPts val="800"/>
                        </a:spcAft>
                        <a:buNone/>
                      </a:pPr>
                      <a:r>
                        <a:rPr lang="en-NZ"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(0.10)</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A983"/>
                    </a:solidFill>
                  </a:tcPr>
                </a:tc>
                <a:tc>
                  <a:txBody>
                    <a:bodyPr/>
                    <a:lstStyle/>
                    <a:p>
                      <a:pPr algn="l" fontAlgn="b">
                        <a:lnSpc>
                          <a:spcPct val="107000"/>
                        </a:lnSpc>
                        <a:spcAft>
                          <a:spcPts val="800"/>
                        </a:spcAft>
                        <a:buNone/>
                      </a:pPr>
                      <a:r>
                        <a:rPr lang="en-NZ"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(0.13)</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A983"/>
                    </a:solidFill>
                  </a:tcPr>
                </a:tc>
                <a:tc>
                  <a:txBody>
                    <a:bodyPr/>
                    <a:lstStyle/>
                    <a:p>
                      <a:pPr algn="l" fontAlgn="b">
                        <a:lnSpc>
                          <a:spcPct val="107000"/>
                        </a:lnSpc>
                        <a:spcAft>
                          <a:spcPts val="800"/>
                        </a:spcAft>
                        <a:buNone/>
                      </a:pPr>
                      <a:r>
                        <a:rPr lang="en-NZ"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A983"/>
                    </a:solidFill>
                  </a:tcPr>
                </a:tc>
                <a:tc>
                  <a:txBody>
                    <a:bodyPr/>
                    <a:lstStyle/>
                    <a:p>
                      <a:pPr algn="l" fontAlgn="b">
                        <a:lnSpc>
                          <a:spcPct val="107000"/>
                        </a:lnSpc>
                        <a:spcAft>
                          <a:spcPts val="800"/>
                        </a:spcAft>
                        <a:buNone/>
                      </a:pPr>
                      <a:r>
                        <a:rPr lang="en-NZ" sz="1600" b="0" i="0" u="none" strike="noStrike"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(0.13)</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A983"/>
                    </a:solidFill>
                  </a:tcPr>
                </a:tc>
                <a:extLst>
                  <a:ext uri="{0D108BD9-81ED-4DB2-BD59-A6C34878D82A}">
                    <a16:rowId xmlns:a16="http://schemas.microsoft.com/office/drawing/2014/main" val="3088705816"/>
                  </a:ext>
                </a:extLst>
              </a:tr>
              <a:tr h="823512">
                <a:tc>
                  <a:txBody>
                    <a:bodyPr/>
                    <a:lstStyle/>
                    <a:p>
                      <a:pPr algn="l" fontAlgn="b">
                        <a:lnSpc>
                          <a:spcPct val="107000"/>
                        </a:lnSpc>
                        <a:spcAft>
                          <a:spcPts val="800"/>
                        </a:spcAft>
                        <a:buNone/>
                      </a:pPr>
                      <a:r>
                        <a:rPr lang="en-NZ" sz="16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Mangaroa River at intersection between Mangaroa Valley Rd and </a:t>
                      </a:r>
                      <a:r>
                        <a:rPr lang="en-NZ" sz="1600" b="0" i="0" u="none" strike="noStrike" kern="100" dirty="0" err="1">
                          <a:effectLst/>
                          <a:latin typeface="Aptos" panose="020B0004020202020204" pitchFamily="34" charset="0"/>
                          <a:ea typeface="Aptos" panose="020B0004020202020204" pitchFamily="34" charset="0"/>
                          <a:cs typeface="Times New Roman" panose="02020603050405020304" pitchFamily="18" charset="0"/>
                        </a:rPr>
                        <a:t>Whitemans</a:t>
                      </a:r>
                      <a:r>
                        <a:rPr lang="en-NZ" sz="16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 Valley Road</a:t>
                      </a:r>
                      <a:endParaRPr lang="en-NZ" sz="1600" b="0" i="0" u="none" strike="noStrike" dirty="0">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2.2</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2.55</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2.85</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2.15</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2.18</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2.32</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1918030"/>
                  </a:ext>
                </a:extLst>
              </a:tr>
              <a:tr h="602241">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Stream adjacent to 836 Whitemans Valley Road (near Russells Rd)</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 </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 </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0.55 (0.26)</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 </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a:effectLst/>
                          <a:latin typeface="Aptos" panose="020B0004020202020204" pitchFamily="34" charset="0"/>
                          <a:ea typeface="Aptos" panose="020B0004020202020204" pitchFamily="34" charset="0"/>
                          <a:cs typeface="Times New Roman" panose="02020603050405020304" pitchFamily="18" charset="0"/>
                        </a:rPr>
                        <a:t>(0.77)</a:t>
                      </a:r>
                      <a:endParaRPr lang="en-NZ" sz="1600" b="0" i="0" u="none" strike="noStrike">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lnSpc>
                          <a:spcPct val="107000"/>
                        </a:lnSpc>
                        <a:spcAft>
                          <a:spcPts val="800"/>
                        </a:spcAft>
                        <a:buNone/>
                      </a:pPr>
                      <a:r>
                        <a:rPr lang="en-NZ" sz="16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(0.76)</a:t>
                      </a:r>
                      <a:endParaRPr lang="en-NZ" sz="1600" b="0" i="0" u="none" strike="noStrike" dirty="0">
                        <a:effectLst/>
                        <a:latin typeface="Arial" panose="020B0604020202020204" pitchFamily="34" charset="0"/>
                      </a:endParaRPr>
                    </a:p>
                  </a:txBody>
                  <a:tcPr marL="88531" marR="88531" marT="1229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857094"/>
                  </a:ext>
                </a:extLst>
              </a:tr>
            </a:tbl>
          </a:graphicData>
        </a:graphic>
      </p:graphicFrame>
    </p:spTree>
    <p:extLst>
      <p:ext uri="{BB962C8B-B14F-4D97-AF65-F5344CB8AC3E}">
        <p14:creationId xmlns:p14="http://schemas.microsoft.com/office/powerpoint/2010/main" val="2365747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EC265-5967-453F-164E-347BF4C344F7}"/>
              </a:ext>
            </a:extLst>
          </p:cNvPr>
          <p:cNvSpPr>
            <a:spLocks noGrp="1"/>
          </p:cNvSpPr>
          <p:nvPr>
            <p:ph type="title"/>
          </p:nvPr>
        </p:nvSpPr>
        <p:spPr/>
        <p:txBody>
          <a:bodyPr/>
          <a:lstStyle/>
          <a:p>
            <a:r>
              <a:rPr lang="en-NZ" dirty="0"/>
              <a:t>What the data shows (this slide NOT USED)</a:t>
            </a:r>
          </a:p>
        </p:txBody>
      </p:sp>
      <p:sp>
        <p:nvSpPr>
          <p:cNvPr id="3" name="Content Placeholder 2">
            <a:extLst>
              <a:ext uri="{FF2B5EF4-FFF2-40B4-BE49-F238E27FC236}">
                <a16:creationId xmlns:a16="http://schemas.microsoft.com/office/drawing/2014/main" id="{D079CBFE-2EB4-CDC1-6BC2-D27DD68DA59E}"/>
              </a:ext>
            </a:extLst>
          </p:cNvPr>
          <p:cNvSpPr>
            <a:spLocks noGrp="1"/>
          </p:cNvSpPr>
          <p:nvPr>
            <p:ph idx="1"/>
          </p:nvPr>
        </p:nvSpPr>
        <p:spPr/>
        <p:txBody>
          <a:bodyPr>
            <a:normAutofit fontScale="92500" lnSpcReduction="20000"/>
          </a:bodyPr>
          <a:lstStyle/>
          <a:p>
            <a:r>
              <a:rPr lang="en-NZ" dirty="0"/>
              <a:t>On any particular day, there can be a wide variation in VC up and down the river</a:t>
            </a:r>
          </a:p>
          <a:p>
            <a:r>
              <a:rPr lang="en-NZ" dirty="0"/>
              <a:t>At the confluence with Black Stream, VC dropped by 1.3m (29 Jan 2025)</a:t>
            </a:r>
          </a:p>
          <a:p>
            <a:r>
              <a:rPr lang="en-NZ" dirty="0"/>
              <a:t>Streams below two recent forest harvest sites gave lower VC readings than expected, but we don’t know how quickly these will recover.</a:t>
            </a:r>
          </a:p>
          <a:p>
            <a:r>
              <a:rPr lang="en-NZ" dirty="0" err="1"/>
              <a:t>Blaikies</a:t>
            </a:r>
            <a:r>
              <a:rPr lang="en-NZ" dirty="0"/>
              <a:t> Stream, draining an active subdivision, and in spite of engineered sediment traps, was still leaking suspended sediment</a:t>
            </a:r>
          </a:p>
          <a:p>
            <a:r>
              <a:rPr lang="en-NZ" dirty="0"/>
              <a:t>During this period, the water clarity of the main river at </a:t>
            </a:r>
            <a:r>
              <a:rPr lang="en-NZ" dirty="0" err="1"/>
              <a:t>Te</a:t>
            </a:r>
            <a:r>
              <a:rPr lang="en-NZ" dirty="0"/>
              <a:t> Marua, was mostly above the recommended TAS of 1.67m</a:t>
            </a:r>
          </a:p>
          <a:p>
            <a:r>
              <a:rPr lang="en-NZ" dirty="0"/>
              <a:t>Even when clarity at </a:t>
            </a:r>
            <a:r>
              <a:rPr lang="en-NZ" dirty="0" err="1"/>
              <a:t>Te</a:t>
            </a:r>
            <a:r>
              <a:rPr lang="en-NZ" dirty="0"/>
              <a:t> Marua failed, there were sites upstream that complied (&gt;2.2m).</a:t>
            </a:r>
          </a:p>
          <a:p>
            <a:endParaRPr lang="en-NZ" dirty="0"/>
          </a:p>
        </p:txBody>
      </p:sp>
    </p:spTree>
    <p:extLst>
      <p:ext uri="{BB962C8B-B14F-4D97-AF65-F5344CB8AC3E}">
        <p14:creationId xmlns:p14="http://schemas.microsoft.com/office/powerpoint/2010/main" val="1023891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6E9EE-4116-7637-7930-65AC77E07713}"/>
              </a:ext>
            </a:extLst>
          </p:cNvPr>
          <p:cNvSpPr>
            <a:spLocks noGrp="1"/>
          </p:cNvSpPr>
          <p:nvPr>
            <p:ph type="title"/>
          </p:nvPr>
        </p:nvSpPr>
        <p:spPr/>
        <p:txBody>
          <a:bodyPr/>
          <a:lstStyle/>
          <a:p>
            <a:r>
              <a:rPr lang="en-NZ" dirty="0"/>
              <a:t>Consequences of not achieving TAS</a:t>
            </a:r>
          </a:p>
        </p:txBody>
      </p:sp>
      <p:sp>
        <p:nvSpPr>
          <p:cNvPr id="3" name="Text Placeholder 2">
            <a:extLst>
              <a:ext uri="{FF2B5EF4-FFF2-40B4-BE49-F238E27FC236}">
                <a16:creationId xmlns:a16="http://schemas.microsoft.com/office/drawing/2014/main" id="{15DC0C38-A823-6E5D-C7FE-286B45540913}"/>
              </a:ext>
            </a:extLst>
          </p:cNvPr>
          <p:cNvSpPr>
            <a:spLocks noGrp="1"/>
          </p:cNvSpPr>
          <p:nvPr>
            <p:ph type="body" idx="1"/>
          </p:nvPr>
        </p:nvSpPr>
        <p:spPr>
          <a:xfrm>
            <a:off x="862014" y="1454944"/>
            <a:ext cx="5157787" cy="452437"/>
          </a:xfrm>
        </p:spPr>
        <p:txBody>
          <a:bodyPr/>
          <a:lstStyle/>
          <a:p>
            <a:r>
              <a:rPr lang="en-NZ" dirty="0"/>
              <a:t>Consequences</a:t>
            </a:r>
          </a:p>
        </p:txBody>
      </p:sp>
      <p:sp>
        <p:nvSpPr>
          <p:cNvPr id="4" name="Content Placeholder 3">
            <a:extLst>
              <a:ext uri="{FF2B5EF4-FFF2-40B4-BE49-F238E27FC236}">
                <a16:creationId xmlns:a16="http://schemas.microsoft.com/office/drawing/2014/main" id="{F05D1B28-27E4-5EA9-CCE0-B5BFB1C33D54}"/>
              </a:ext>
            </a:extLst>
          </p:cNvPr>
          <p:cNvSpPr>
            <a:spLocks noGrp="1"/>
          </p:cNvSpPr>
          <p:nvPr>
            <p:ph sz="half" idx="2"/>
          </p:nvPr>
        </p:nvSpPr>
        <p:spPr>
          <a:xfrm>
            <a:off x="839788" y="2133600"/>
            <a:ext cx="5157787" cy="4056063"/>
          </a:xfrm>
        </p:spPr>
        <p:txBody>
          <a:bodyPr>
            <a:normAutofit fontScale="85000" lnSpcReduction="20000"/>
          </a:bodyPr>
          <a:lstStyle/>
          <a:p>
            <a:endParaRPr lang="en-NZ" dirty="0"/>
          </a:p>
          <a:p>
            <a:r>
              <a:rPr lang="en-NZ" dirty="0"/>
              <a:t>Various land use activities above a non complying sample site may be restricted</a:t>
            </a:r>
          </a:p>
          <a:p>
            <a:r>
              <a:rPr lang="en-NZ" dirty="0"/>
              <a:t>Even if sub catchments comply</a:t>
            </a:r>
          </a:p>
          <a:p>
            <a:r>
              <a:rPr lang="en-NZ" dirty="0"/>
              <a:t>This will penalise innocent parties</a:t>
            </a:r>
          </a:p>
          <a:p>
            <a:r>
              <a:rPr lang="en-NZ" dirty="0"/>
              <a:t>There may be little proof of any  misdemeanours or poor practise</a:t>
            </a:r>
          </a:p>
        </p:txBody>
      </p:sp>
      <p:sp>
        <p:nvSpPr>
          <p:cNvPr id="5" name="Text Placeholder 4">
            <a:extLst>
              <a:ext uri="{FF2B5EF4-FFF2-40B4-BE49-F238E27FC236}">
                <a16:creationId xmlns:a16="http://schemas.microsoft.com/office/drawing/2014/main" id="{DA770F8B-DAF1-506C-C0B7-71E2AF4727D3}"/>
              </a:ext>
            </a:extLst>
          </p:cNvPr>
          <p:cNvSpPr>
            <a:spLocks noGrp="1"/>
          </p:cNvSpPr>
          <p:nvPr>
            <p:ph type="body" sz="quarter" idx="3"/>
          </p:nvPr>
        </p:nvSpPr>
        <p:spPr>
          <a:xfrm>
            <a:off x="6146798" y="1454943"/>
            <a:ext cx="5183188" cy="452437"/>
          </a:xfrm>
        </p:spPr>
        <p:txBody>
          <a:bodyPr/>
          <a:lstStyle/>
          <a:p>
            <a:r>
              <a:rPr lang="en-NZ" dirty="0"/>
              <a:t>Required Actions</a:t>
            </a:r>
          </a:p>
        </p:txBody>
      </p:sp>
      <p:sp>
        <p:nvSpPr>
          <p:cNvPr id="6" name="Content Placeholder 5">
            <a:extLst>
              <a:ext uri="{FF2B5EF4-FFF2-40B4-BE49-F238E27FC236}">
                <a16:creationId xmlns:a16="http://schemas.microsoft.com/office/drawing/2014/main" id="{10505D05-AA3A-F774-3447-3B43B6A806B9}"/>
              </a:ext>
            </a:extLst>
          </p:cNvPr>
          <p:cNvSpPr>
            <a:spLocks noGrp="1"/>
          </p:cNvSpPr>
          <p:nvPr>
            <p:ph sz="quarter" idx="4"/>
          </p:nvPr>
        </p:nvSpPr>
        <p:spPr>
          <a:xfrm>
            <a:off x="6194427" y="2133600"/>
            <a:ext cx="5183188" cy="3684588"/>
          </a:xfrm>
        </p:spPr>
        <p:txBody>
          <a:bodyPr>
            <a:normAutofit fontScale="85000" lnSpcReduction="20000"/>
          </a:bodyPr>
          <a:lstStyle/>
          <a:p>
            <a:endParaRPr lang="en-NZ" dirty="0"/>
          </a:p>
          <a:p>
            <a:r>
              <a:rPr lang="en-NZ" dirty="0"/>
              <a:t>Properly investigate</a:t>
            </a:r>
          </a:p>
          <a:p>
            <a:r>
              <a:rPr lang="en-NZ" dirty="0"/>
              <a:t>Identify nature and sources of suspended sediment in sub catchments</a:t>
            </a:r>
          </a:p>
          <a:p>
            <a:r>
              <a:rPr lang="en-NZ" dirty="0"/>
              <a:t>Focus mostly on land use practises than could affect median VC</a:t>
            </a:r>
          </a:p>
          <a:p>
            <a:r>
              <a:rPr lang="en-NZ" dirty="0"/>
              <a:t>Document history  and changes for of all relevant land use practises</a:t>
            </a:r>
          </a:p>
          <a:p>
            <a:r>
              <a:rPr lang="en-NZ" dirty="0"/>
              <a:t>How to unbundle climate change effects from human induced</a:t>
            </a:r>
          </a:p>
        </p:txBody>
      </p:sp>
    </p:spTree>
    <p:extLst>
      <p:ext uri="{BB962C8B-B14F-4D97-AF65-F5344CB8AC3E}">
        <p14:creationId xmlns:p14="http://schemas.microsoft.com/office/powerpoint/2010/main" val="373548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4B2AB-FC88-9292-721A-EDF7F5C802F0}"/>
              </a:ext>
            </a:extLst>
          </p:cNvPr>
          <p:cNvSpPr>
            <a:spLocks noGrp="1"/>
          </p:cNvSpPr>
          <p:nvPr>
            <p:ph type="title"/>
          </p:nvPr>
        </p:nvSpPr>
        <p:spPr/>
        <p:txBody>
          <a:bodyPr/>
          <a:lstStyle/>
          <a:p>
            <a:r>
              <a:rPr lang="en-NZ" dirty="0"/>
              <a:t>10 years Clarity data </a:t>
            </a:r>
            <a:r>
              <a:rPr lang="en-NZ" dirty="0" err="1"/>
              <a:t>Horokiri</a:t>
            </a:r>
            <a:r>
              <a:rPr lang="en-NZ" dirty="0"/>
              <a:t> Stream</a:t>
            </a:r>
          </a:p>
        </p:txBody>
      </p:sp>
      <p:pic>
        <p:nvPicPr>
          <p:cNvPr id="3" name="Picture 2" descr="A screenshot of a computer&#10;&#10;AI-generated content may be incorrect.">
            <a:extLst>
              <a:ext uri="{FF2B5EF4-FFF2-40B4-BE49-F238E27FC236}">
                <a16:creationId xmlns:a16="http://schemas.microsoft.com/office/drawing/2014/main" id="{8F6C3BEF-B7ED-B14D-8F42-7347CEDF3C12}"/>
              </a:ext>
            </a:extLst>
          </p:cNvPr>
          <p:cNvPicPr>
            <a:picLocks noChangeAspect="1"/>
          </p:cNvPicPr>
          <p:nvPr/>
        </p:nvPicPr>
        <p:blipFill rotWithShape="1">
          <a:blip r:embed="rId3"/>
          <a:srcRect l="15353" t="40527" b="34049"/>
          <a:stretch/>
        </p:blipFill>
        <p:spPr bwMode="auto">
          <a:xfrm>
            <a:off x="941041" y="1253613"/>
            <a:ext cx="10528478" cy="50291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3607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DE2FE-0438-40F0-484A-520FA3BCC39B}"/>
              </a:ext>
            </a:extLst>
          </p:cNvPr>
          <p:cNvSpPr>
            <a:spLocks noGrp="1"/>
          </p:cNvSpPr>
          <p:nvPr>
            <p:ph type="title"/>
          </p:nvPr>
        </p:nvSpPr>
        <p:spPr/>
        <p:txBody>
          <a:bodyPr/>
          <a:lstStyle/>
          <a:p>
            <a:r>
              <a:rPr lang="en-NZ" dirty="0" err="1"/>
              <a:t>Puketiro</a:t>
            </a:r>
            <a:r>
              <a:rPr lang="en-NZ" dirty="0"/>
              <a:t> Forest Harvest adjacent to </a:t>
            </a:r>
            <a:r>
              <a:rPr lang="en-NZ" dirty="0" err="1"/>
              <a:t>Horokiri</a:t>
            </a:r>
            <a:r>
              <a:rPr lang="en-NZ" dirty="0"/>
              <a:t> Stream</a:t>
            </a:r>
          </a:p>
        </p:txBody>
      </p:sp>
      <p:pic>
        <p:nvPicPr>
          <p:cNvPr id="4" name="Content Placeholder 3">
            <a:extLst>
              <a:ext uri="{FF2B5EF4-FFF2-40B4-BE49-F238E27FC236}">
                <a16:creationId xmlns:a16="http://schemas.microsoft.com/office/drawing/2014/main" id="{E3EF1B3E-097F-CBF1-3847-188B06F16E5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2327" b="18619"/>
          <a:stretch/>
        </p:blipFill>
        <p:spPr bwMode="auto">
          <a:xfrm rot="10800000">
            <a:off x="141790" y="2256503"/>
            <a:ext cx="11827508" cy="34658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1249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A9C8D-3100-7D8A-4F1B-9C55564CD178}"/>
              </a:ext>
            </a:extLst>
          </p:cNvPr>
          <p:cNvSpPr>
            <a:spLocks noGrp="1"/>
          </p:cNvSpPr>
          <p:nvPr>
            <p:ph type="title"/>
          </p:nvPr>
        </p:nvSpPr>
        <p:spPr/>
        <p:txBody>
          <a:bodyPr>
            <a:normAutofit fontScale="90000"/>
          </a:bodyPr>
          <a:lstStyle/>
          <a:p>
            <a:r>
              <a:rPr lang="en-NZ" dirty="0"/>
              <a:t>Extensively (Plantation) forested catchments with A grade sediment scores and clarity exceeding TAS</a:t>
            </a:r>
          </a:p>
        </p:txBody>
      </p:sp>
      <p:sp>
        <p:nvSpPr>
          <p:cNvPr id="3" name="Content Placeholder 2">
            <a:extLst>
              <a:ext uri="{FF2B5EF4-FFF2-40B4-BE49-F238E27FC236}">
                <a16:creationId xmlns:a16="http://schemas.microsoft.com/office/drawing/2014/main" id="{8925848E-FF73-803C-F486-F03912EB1C40}"/>
              </a:ext>
            </a:extLst>
          </p:cNvPr>
          <p:cNvSpPr>
            <a:spLocks noGrp="1"/>
          </p:cNvSpPr>
          <p:nvPr>
            <p:ph sz="half" idx="1"/>
          </p:nvPr>
        </p:nvSpPr>
        <p:spPr>
          <a:xfrm>
            <a:off x="604684" y="1825625"/>
            <a:ext cx="3539613" cy="4351338"/>
          </a:xfrm>
        </p:spPr>
        <p:txBody>
          <a:bodyPr/>
          <a:lstStyle/>
          <a:p>
            <a:r>
              <a:rPr lang="en-NZ" dirty="0" err="1"/>
              <a:t>Whakatikei</a:t>
            </a:r>
            <a:r>
              <a:rPr lang="en-NZ" dirty="0"/>
              <a:t> (red outline)</a:t>
            </a:r>
          </a:p>
          <a:p>
            <a:r>
              <a:rPr lang="en-NZ" dirty="0"/>
              <a:t>Akatarawa (including </a:t>
            </a:r>
            <a:r>
              <a:rPr lang="en-NZ" dirty="0" err="1"/>
              <a:t>Hukinga</a:t>
            </a:r>
            <a:r>
              <a:rPr lang="en-NZ" dirty="0"/>
              <a:t>)</a:t>
            </a:r>
          </a:p>
          <a:p>
            <a:r>
              <a:rPr lang="en-NZ" dirty="0" err="1"/>
              <a:t>Pakuratahi</a:t>
            </a:r>
            <a:endParaRPr lang="en-NZ" dirty="0"/>
          </a:p>
          <a:p>
            <a:r>
              <a:rPr lang="en-NZ" dirty="0" err="1"/>
              <a:t>Horokiri</a:t>
            </a:r>
            <a:endParaRPr lang="en-NZ" dirty="0"/>
          </a:p>
        </p:txBody>
      </p:sp>
      <p:pic>
        <p:nvPicPr>
          <p:cNvPr id="5" name="Content Placeholder 4">
            <a:extLst>
              <a:ext uri="{FF2B5EF4-FFF2-40B4-BE49-F238E27FC236}">
                <a16:creationId xmlns:a16="http://schemas.microsoft.com/office/drawing/2014/main" id="{CFF0B3F7-FD23-DEB3-0E2E-1FAB4E4AE941}"/>
              </a:ext>
            </a:extLst>
          </p:cNvPr>
          <p:cNvPicPr>
            <a:picLocks noGrp="1" noChangeAspect="1"/>
          </p:cNvPicPr>
          <p:nvPr>
            <p:ph sz="half" idx="2"/>
          </p:nvPr>
        </p:nvPicPr>
        <p:blipFill>
          <a:blip r:embed="rId3"/>
          <a:stretch>
            <a:fillRect/>
          </a:stretch>
        </p:blipFill>
        <p:spPr>
          <a:xfrm>
            <a:off x="4025263" y="2005781"/>
            <a:ext cx="8285316" cy="4660490"/>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6A22A4FD-A79F-300B-EDAD-DC49386785A9}"/>
                  </a:ext>
                </a:extLst>
              </p14:cNvPr>
              <p14:cNvContentPartPr/>
              <p14:nvPr/>
            </p14:nvContentPartPr>
            <p14:xfrm>
              <a:off x="9170613" y="2115428"/>
              <a:ext cx="2399040" cy="4158360"/>
            </p14:xfrm>
          </p:contentPart>
        </mc:Choice>
        <mc:Fallback xmlns="">
          <p:pic>
            <p:nvPicPr>
              <p:cNvPr id="6" name="Ink 5">
                <a:extLst>
                  <a:ext uri="{FF2B5EF4-FFF2-40B4-BE49-F238E27FC236}">
                    <a16:creationId xmlns:a16="http://schemas.microsoft.com/office/drawing/2014/main" id="{6A22A4FD-A79F-300B-EDAD-DC49386785A9}"/>
                  </a:ext>
                </a:extLst>
              </p:cNvPr>
              <p:cNvPicPr/>
              <p:nvPr/>
            </p:nvPicPr>
            <p:blipFill>
              <a:blip r:embed="rId5"/>
              <a:stretch>
                <a:fillRect/>
              </a:stretch>
            </p:blipFill>
            <p:spPr>
              <a:xfrm>
                <a:off x="9161613" y="2106428"/>
                <a:ext cx="2416680" cy="417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D6238FA2-8B06-687B-272C-906E6D522450}"/>
                  </a:ext>
                </a:extLst>
              </p14:cNvPr>
              <p14:cNvContentPartPr/>
              <p14:nvPr/>
            </p14:nvContentPartPr>
            <p14:xfrm>
              <a:off x="6403653" y="2327828"/>
              <a:ext cx="4129920" cy="3945960"/>
            </p14:xfrm>
          </p:contentPart>
        </mc:Choice>
        <mc:Fallback xmlns="">
          <p:pic>
            <p:nvPicPr>
              <p:cNvPr id="7" name="Ink 6">
                <a:extLst>
                  <a:ext uri="{FF2B5EF4-FFF2-40B4-BE49-F238E27FC236}">
                    <a16:creationId xmlns:a16="http://schemas.microsoft.com/office/drawing/2014/main" id="{D6238FA2-8B06-687B-272C-906E6D522450}"/>
                  </a:ext>
                </a:extLst>
              </p:cNvPr>
              <p:cNvPicPr/>
              <p:nvPr/>
            </p:nvPicPr>
            <p:blipFill>
              <a:blip r:embed="rId7"/>
              <a:stretch>
                <a:fillRect/>
              </a:stretch>
            </p:blipFill>
            <p:spPr>
              <a:xfrm>
                <a:off x="6394653" y="2319188"/>
                <a:ext cx="4147560" cy="3963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D2554B0D-2097-AF50-83BC-D96053A42B05}"/>
                  </a:ext>
                </a:extLst>
              </p14:cNvPr>
              <p14:cNvContentPartPr/>
              <p14:nvPr/>
            </p14:nvContentPartPr>
            <p14:xfrm>
              <a:off x="9069453" y="2057108"/>
              <a:ext cx="144360" cy="96120"/>
            </p14:xfrm>
          </p:contentPart>
        </mc:Choice>
        <mc:Fallback xmlns="">
          <p:pic>
            <p:nvPicPr>
              <p:cNvPr id="8" name="Ink 7">
                <a:extLst>
                  <a:ext uri="{FF2B5EF4-FFF2-40B4-BE49-F238E27FC236}">
                    <a16:creationId xmlns:a16="http://schemas.microsoft.com/office/drawing/2014/main" id="{D2554B0D-2097-AF50-83BC-D96053A42B05}"/>
                  </a:ext>
                </a:extLst>
              </p:cNvPr>
              <p:cNvPicPr/>
              <p:nvPr/>
            </p:nvPicPr>
            <p:blipFill>
              <a:blip r:embed="rId9"/>
              <a:stretch>
                <a:fillRect/>
              </a:stretch>
            </p:blipFill>
            <p:spPr>
              <a:xfrm>
                <a:off x="9060453" y="2048468"/>
                <a:ext cx="16200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42B9F94B-D201-7F6F-CBD1-BEDA0A15020D}"/>
                  </a:ext>
                </a:extLst>
              </p14:cNvPr>
              <p14:cNvContentPartPr/>
              <p14:nvPr/>
            </p14:nvContentPartPr>
            <p14:xfrm>
              <a:off x="-2256867" y="6331388"/>
              <a:ext cx="360" cy="360"/>
            </p14:xfrm>
          </p:contentPart>
        </mc:Choice>
        <mc:Fallback xmlns="">
          <p:pic>
            <p:nvPicPr>
              <p:cNvPr id="9" name="Ink 8">
                <a:extLst>
                  <a:ext uri="{FF2B5EF4-FFF2-40B4-BE49-F238E27FC236}">
                    <a16:creationId xmlns:a16="http://schemas.microsoft.com/office/drawing/2014/main" id="{42B9F94B-D201-7F6F-CBD1-BEDA0A15020D}"/>
                  </a:ext>
                </a:extLst>
              </p:cNvPr>
              <p:cNvPicPr/>
              <p:nvPr/>
            </p:nvPicPr>
            <p:blipFill>
              <a:blip r:embed="rId11"/>
              <a:stretch>
                <a:fillRect/>
              </a:stretch>
            </p:blipFill>
            <p:spPr>
              <a:xfrm>
                <a:off x="-2265867" y="6322388"/>
                <a:ext cx="18000" cy="18000"/>
              </a:xfrm>
              <a:prstGeom prst="rect">
                <a:avLst/>
              </a:prstGeom>
            </p:spPr>
          </p:pic>
        </mc:Fallback>
      </mc:AlternateContent>
    </p:spTree>
    <p:extLst>
      <p:ext uri="{BB962C8B-B14F-4D97-AF65-F5344CB8AC3E}">
        <p14:creationId xmlns:p14="http://schemas.microsoft.com/office/powerpoint/2010/main" val="76232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D4B23-FD19-8779-CCB7-54A6C68C488E}"/>
              </a:ext>
            </a:extLst>
          </p:cNvPr>
          <p:cNvSpPr>
            <a:spLocks noGrp="1"/>
          </p:cNvSpPr>
          <p:nvPr>
            <p:ph type="title"/>
          </p:nvPr>
        </p:nvSpPr>
        <p:spPr/>
        <p:txBody>
          <a:bodyPr/>
          <a:lstStyle/>
          <a:p>
            <a:r>
              <a:rPr lang="en-NZ" dirty="0" err="1"/>
              <a:t>Whakatikei</a:t>
            </a:r>
            <a:r>
              <a:rPr lang="en-NZ" dirty="0"/>
              <a:t> Catchment</a:t>
            </a:r>
          </a:p>
        </p:txBody>
      </p:sp>
      <p:sp>
        <p:nvSpPr>
          <p:cNvPr id="5" name="Content Placeholder 4">
            <a:extLst>
              <a:ext uri="{FF2B5EF4-FFF2-40B4-BE49-F238E27FC236}">
                <a16:creationId xmlns:a16="http://schemas.microsoft.com/office/drawing/2014/main" id="{C64C7A64-17AC-3FFC-4539-F69B609E7C1A}"/>
              </a:ext>
            </a:extLst>
          </p:cNvPr>
          <p:cNvSpPr>
            <a:spLocks noGrp="1"/>
          </p:cNvSpPr>
          <p:nvPr>
            <p:ph sz="half" idx="1"/>
          </p:nvPr>
        </p:nvSpPr>
        <p:spPr/>
        <p:txBody>
          <a:bodyPr/>
          <a:lstStyle/>
          <a:p>
            <a:r>
              <a:rPr lang="en-NZ" dirty="0"/>
              <a:t>Catchment outlined in red</a:t>
            </a:r>
          </a:p>
          <a:p>
            <a:r>
              <a:rPr lang="en-NZ" dirty="0"/>
              <a:t>Its huge</a:t>
            </a:r>
          </a:p>
          <a:p>
            <a:r>
              <a:rPr lang="en-NZ" dirty="0"/>
              <a:t>Mid and lower reaches are dominated by Plantation Forestry</a:t>
            </a:r>
          </a:p>
          <a:p>
            <a:r>
              <a:rPr lang="en-NZ" dirty="0"/>
              <a:t>Only tiny areas with low intensity hill country pasture and small urban area (Riverstone </a:t>
            </a:r>
            <a:r>
              <a:rPr lang="en-NZ" dirty="0" err="1"/>
              <a:t>Tces</a:t>
            </a:r>
            <a:r>
              <a:rPr lang="en-NZ" dirty="0"/>
              <a:t>)</a:t>
            </a:r>
          </a:p>
        </p:txBody>
      </p:sp>
      <p:sp>
        <p:nvSpPr>
          <p:cNvPr id="6" name="Content Placeholder 5">
            <a:extLst>
              <a:ext uri="{FF2B5EF4-FFF2-40B4-BE49-F238E27FC236}">
                <a16:creationId xmlns:a16="http://schemas.microsoft.com/office/drawing/2014/main" id="{45F813E2-D3E0-C4D5-4E57-80F09A9F58DF}"/>
              </a:ext>
            </a:extLst>
          </p:cNvPr>
          <p:cNvSpPr>
            <a:spLocks noGrp="1"/>
          </p:cNvSpPr>
          <p:nvPr>
            <p:ph sz="half" idx="2"/>
          </p:nvPr>
        </p:nvSpPr>
        <p:spPr/>
        <p:txBody>
          <a:bodyPr/>
          <a:lstStyle/>
          <a:p>
            <a:endParaRPr lang="en-NZ" dirty="0"/>
          </a:p>
        </p:txBody>
      </p:sp>
      <p:pic>
        <p:nvPicPr>
          <p:cNvPr id="4" name="Picture 3">
            <a:extLst>
              <a:ext uri="{FF2B5EF4-FFF2-40B4-BE49-F238E27FC236}">
                <a16:creationId xmlns:a16="http://schemas.microsoft.com/office/drawing/2014/main" id="{D02C7611-329C-5EE3-47D9-3B340B5C4B11}"/>
              </a:ext>
            </a:extLst>
          </p:cNvPr>
          <p:cNvPicPr>
            <a:picLocks noChangeAspect="1"/>
          </p:cNvPicPr>
          <p:nvPr/>
        </p:nvPicPr>
        <p:blipFill>
          <a:blip r:embed="rId3"/>
          <a:srcRect l="33554" t="34386" r="34868" b="11345"/>
          <a:stretch/>
        </p:blipFill>
        <p:spPr>
          <a:xfrm>
            <a:off x="6107679" y="1046922"/>
            <a:ext cx="6084322" cy="5881513"/>
          </a:xfrm>
          <a:prstGeom prst="rect">
            <a:avLst/>
          </a:prstGeom>
        </p:spPr>
      </p:pic>
    </p:spTree>
    <p:extLst>
      <p:ext uri="{BB962C8B-B14F-4D97-AF65-F5344CB8AC3E}">
        <p14:creationId xmlns:p14="http://schemas.microsoft.com/office/powerpoint/2010/main" val="3111649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94D4A-0A07-0950-279E-BDFE4C805979}"/>
              </a:ext>
            </a:extLst>
          </p:cNvPr>
          <p:cNvSpPr>
            <a:spLocks noGrp="1"/>
          </p:cNvSpPr>
          <p:nvPr>
            <p:ph type="title"/>
          </p:nvPr>
        </p:nvSpPr>
        <p:spPr/>
        <p:txBody>
          <a:bodyPr/>
          <a:lstStyle/>
          <a:p>
            <a:r>
              <a:rPr lang="en-NZ" dirty="0"/>
              <a:t>Summary</a:t>
            </a:r>
          </a:p>
        </p:txBody>
      </p:sp>
      <p:sp>
        <p:nvSpPr>
          <p:cNvPr id="3" name="Content Placeholder 2">
            <a:extLst>
              <a:ext uri="{FF2B5EF4-FFF2-40B4-BE49-F238E27FC236}">
                <a16:creationId xmlns:a16="http://schemas.microsoft.com/office/drawing/2014/main" id="{329FF9BD-FCDA-B4BD-C9AE-1F62D738E094}"/>
              </a:ext>
            </a:extLst>
          </p:cNvPr>
          <p:cNvSpPr>
            <a:spLocks noGrp="1"/>
          </p:cNvSpPr>
          <p:nvPr>
            <p:ph idx="1"/>
          </p:nvPr>
        </p:nvSpPr>
        <p:spPr/>
        <p:txBody>
          <a:bodyPr>
            <a:normAutofit/>
          </a:bodyPr>
          <a:lstStyle/>
          <a:p>
            <a:r>
              <a:rPr lang="en-NZ" sz="3200" dirty="0"/>
              <a:t>Fresh Water objectives should not override NES-PF</a:t>
            </a:r>
          </a:p>
          <a:p>
            <a:r>
              <a:rPr lang="en-NZ" sz="3200" dirty="0"/>
              <a:t>The Natural State of some of our rivers and their tributaries is ill-defined</a:t>
            </a:r>
          </a:p>
          <a:p>
            <a:r>
              <a:rPr lang="en-NZ" sz="3200" dirty="0"/>
              <a:t>The TAS, Median Visual Clarity for Mangaroa River; accept revised figure as an interim value</a:t>
            </a:r>
          </a:p>
          <a:p>
            <a:r>
              <a:rPr lang="en-NZ" sz="3200" dirty="0"/>
              <a:t>Estimated required reductions in sediment are invalid and policy should focus on other ways of improving VC</a:t>
            </a:r>
          </a:p>
        </p:txBody>
      </p:sp>
    </p:spTree>
    <p:extLst>
      <p:ext uri="{BB962C8B-B14F-4D97-AF65-F5344CB8AC3E}">
        <p14:creationId xmlns:p14="http://schemas.microsoft.com/office/powerpoint/2010/main" val="375123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river&#10;&#10;AI-generated content may be incorrect.">
            <a:extLst>
              <a:ext uri="{FF2B5EF4-FFF2-40B4-BE49-F238E27FC236}">
                <a16:creationId xmlns:a16="http://schemas.microsoft.com/office/drawing/2014/main" id="{E8F9E351-AA12-176E-727B-E94A22AC7D0C}"/>
              </a:ext>
            </a:extLst>
          </p:cNvPr>
          <p:cNvPicPr>
            <a:picLocks noChangeAspect="1"/>
          </p:cNvPicPr>
          <p:nvPr/>
        </p:nvPicPr>
        <p:blipFill>
          <a:blip r:embed="rId3">
            <a:extLst>
              <a:ext uri="{28A0092B-C50C-407E-A947-70E740481C1C}">
                <a14:useLocalDpi xmlns:a14="http://schemas.microsoft.com/office/drawing/2010/main" val="0"/>
              </a:ext>
            </a:extLst>
          </a:blip>
          <a:srcRect t="12793" r="9640"/>
          <a:stretch/>
        </p:blipFill>
        <p:spPr>
          <a:xfrm>
            <a:off x="-1223319" y="-863803"/>
            <a:ext cx="13415319" cy="8824917"/>
          </a:xfrm>
          <a:prstGeom prst="rect">
            <a:avLst/>
          </a:prstGeom>
        </p:spPr>
      </p:pic>
      <p:sp>
        <p:nvSpPr>
          <p:cNvPr id="2" name="Title 1">
            <a:extLst>
              <a:ext uri="{FF2B5EF4-FFF2-40B4-BE49-F238E27FC236}">
                <a16:creationId xmlns:a16="http://schemas.microsoft.com/office/drawing/2014/main" id="{C1B21FDD-A30D-0F93-7065-45E6392E95CD}"/>
              </a:ext>
            </a:extLst>
          </p:cNvPr>
          <p:cNvSpPr>
            <a:spLocks noGrp="1"/>
          </p:cNvSpPr>
          <p:nvPr>
            <p:ph type="title"/>
          </p:nvPr>
        </p:nvSpPr>
        <p:spPr/>
        <p:txBody>
          <a:bodyPr>
            <a:noAutofit/>
          </a:bodyPr>
          <a:lstStyle/>
          <a:p>
            <a:r>
              <a:rPr lang="en-NZ" sz="4800" dirty="0">
                <a:solidFill>
                  <a:schemeClr val="bg1"/>
                </a:solidFill>
              </a:rPr>
              <a:t>Fresh Water Objectives not to override NES-PF</a:t>
            </a:r>
          </a:p>
        </p:txBody>
      </p:sp>
      <p:sp>
        <p:nvSpPr>
          <p:cNvPr id="3" name="Content Placeholder 2">
            <a:extLst>
              <a:ext uri="{FF2B5EF4-FFF2-40B4-BE49-F238E27FC236}">
                <a16:creationId xmlns:a16="http://schemas.microsoft.com/office/drawing/2014/main" id="{D0193B7D-37D9-0913-1B05-24B639383A72}"/>
              </a:ext>
            </a:extLst>
          </p:cNvPr>
          <p:cNvSpPr>
            <a:spLocks noGrp="1"/>
          </p:cNvSpPr>
          <p:nvPr>
            <p:ph idx="1"/>
          </p:nvPr>
        </p:nvSpPr>
        <p:spPr>
          <a:xfrm>
            <a:off x="284205" y="1825624"/>
            <a:ext cx="11069595" cy="4933521"/>
          </a:xfrm>
        </p:spPr>
        <p:txBody>
          <a:bodyPr>
            <a:normAutofit lnSpcReduction="10000"/>
          </a:bodyPr>
          <a:lstStyle/>
          <a:p>
            <a:pPr marL="0" indent="0" algn="l">
              <a:buNone/>
            </a:pPr>
            <a:r>
              <a:rPr lang="en-US" sz="3000" b="0" i="0" u="none" strike="noStrike" baseline="0" dirty="0">
                <a:solidFill>
                  <a:schemeClr val="bg1"/>
                </a:solidFill>
                <a:latin typeface="CIDFont+F1"/>
              </a:rPr>
              <a:t>An MFE Guidance document says:</a:t>
            </a:r>
          </a:p>
          <a:p>
            <a:pPr marL="0" indent="0" algn="l">
              <a:buNone/>
            </a:pPr>
            <a:r>
              <a:rPr lang="en-US" sz="3600" b="0" i="0" u="none" strike="noStrike" baseline="0" dirty="0">
                <a:solidFill>
                  <a:schemeClr val="bg1"/>
                </a:solidFill>
                <a:latin typeface="CIDFont+F1"/>
              </a:rPr>
              <a:t>Regulation 7 of the NES-F specifies the NES-F regulations are subject to the NES-PF.</a:t>
            </a:r>
          </a:p>
          <a:p>
            <a:r>
              <a:rPr lang="en-US" sz="3600" b="0" i="0" u="none" strike="noStrike" baseline="0" dirty="0">
                <a:solidFill>
                  <a:schemeClr val="bg1"/>
                </a:solidFill>
                <a:latin typeface="CIDFont+F1"/>
              </a:rPr>
              <a:t>Where the NES-PF and the NES-F conflict or overlap, the relevant provisions of the NES-PF will prevail over those in the NES-F</a:t>
            </a:r>
          </a:p>
          <a:p>
            <a:endParaRPr lang="en-US" sz="3600" dirty="0">
              <a:solidFill>
                <a:schemeClr val="bg1"/>
              </a:solidFill>
              <a:latin typeface="CIDFont+F1"/>
            </a:endParaRPr>
          </a:p>
          <a:p>
            <a:pPr marL="0" indent="0">
              <a:buNone/>
            </a:pPr>
            <a:r>
              <a:rPr lang="en-US" sz="3600" dirty="0">
                <a:solidFill>
                  <a:schemeClr val="bg1"/>
                </a:solidFill>
                <a:latin typeface="CIDFont+F1"/>
              </a:rPr>
              <a:t>In this plan change, GW propose that </a:t>
            </a:r>
            <a:r>
              <a:rPr lang="en-US" sz="3600" b="0" i="0" u="none" strike="noStrike" baseline="0" dirty="0">
                <a:solidFill>
                  <a:schemeClr val="bg1"/>
                </a:solidFill>
                <a:latin typeface="CIDFont+F1"/>
              </a:rPr>
              <a:t>provisions of the NPS-FM will override </a:t>
            </a:r>
            <a:r>
              <a:rPr lang="en-NZ" sz="3600" b="0" i="0" u="none" strike="noStrike" baseline="0" dirty="0">
                <a:solidFill>
                  <a:schemeClr val="bg1"/>
                </a:solidFill>
                <a:latin typeface="CIDFont+F1"/>
              </a:rPr>
              <a:t>the NES-PF and NES-CF</a:t>
            </a:r>
            <a:r>
              <a:rPr lang="en-NZ" sz="2400" b="0" i="0" u="none" strike="noStrike" baseline="0" dirty="0">
                <a:solidFill>
                  <a:schemeClr val="bg1"/>
                </a:solidFill>
                <a:latin typeface="CIDFont+F1"/>
              </a:rPr>
              <a:t>.</a:t>
            </a:r>
            <a:endParaRPr lang="en-NZ" sz="2400" dirty="0">
              <a:solidFill>
                <a:schemeClr val="bg1"/>
              </a:solidFill>
            </a:endParaRPr>
          </a:p>
        </p:txBody>
      </p:sp>
    </p:spTree>
    <p:extLst>
      <p:ext uri="{BB962C8B-B14F-4D97-AF65-F5344CB8AC3E}">
        <p14:creationId xmlns:p14="http://schemas.microsoft.com/office/powerpoint/2010/main" val="1165653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CC840-A3A2-87A9-BD6E-94E46033667E}"/>
              </a:ext>
            </a:extLst>
          </p:cNvPr>
          <p:cNvSpPr>
            <a:spLocks noGrp="1"/>
          </p:cNvSpPr>
          <p:nvPr>
            <p:ph type="title"/>
          </p:nvPr>
        </p:nvSpPr>
        <p:spPr/>
        <p:txBody>
          <a:bodyPr/>
          <a:lstStyle/>
          <a:p>
            <a:r>
              <a:rPr lang="en-NZ" dirty="0"/>
              <a:t>Summary, Continued</a:t>
            </a:r>
          </a:p>
        </p:txBody>
      </p:sp>
      <p:sp>
        <p:nvSpPr>
          <p:cNvPr id="3" name="Content Placeholder 2">
            <a:extLst>
              <a:ext uri="{FF2B5EF4-FFF2-40B4-BE49-F238E27FC236}">
                <a16:creationId xmlns:a16="http://schemas.microsoft.com/office/drawing/2014/main" id="{1C9852A4-836D-48FF-9F90-B20553A97FE1}"/>
              </a:ext>
            </a:extLst>
          </p:cNvPr>
          <p:cNvSpPr>
            <a:spLocks noGrp="1"/>
          </p:cNvSpPr>
          <p:nvPr>
            <p:ph idx="1"/>
          </p:nvPr>
        </p:nvSpPr>
        <p:spPr>
          <a:xfrm>
            <a:off x="838200" y="1565032"/>
            <a:ext cx="10515600" cy="4611932"/>
          </a:xfrm>
        </p:spPr>
        <p:txBody>
          <a:bodyPr/>
          <a:lstStyle/>
          <a:p>
            <a:r>
              <a:rPr lang="en-NZ" sz="3200" dirty="0"/>
              <a:t>There is a policy misalignment between required reductions in total sediment and meeting  median Visual Clarity (VC)</a:t>
            </a:r>
          </a:p>
          <a:p>
            <a:r>
              <a:rPr lang="en-NZ" sz="3200" dirty="0"/>
              <a:t>Data obtained from fixed monitoring points do not reflect what’s happening upstream</a:t>
            </a:r>
          </a:p>
          <a:p>
            <a:r>
              <a:rPr lang="en-NZ" sz="3200" dirty="0"/>
              <a:t>Repercussions and process for not achieving TAS</a:t>
            </a:r>
          </a:p>
          <a:p>
            <a:r>
              <a:rPr lang="en-NZ" sz="3200" dirty="0"/>
              <a:t>There are minimal effects on median VC for forestry harvesting in </a:t>
            </a:r>
            <a:r>
              <a:rPr lang="en-NZ" sz="3200" dirty="0" err="1"/>
              <a:t>Wgtn</a:t>
            </a:r>
            <a:r>
              <a:rPr lang="en-NZ" sz="3200" dirty="0"/>
              <a:t> region</a:t>
            </a:r>
          </a:p>
          <a:p>
            <a:r>
              <a:rPr lang="en-NZ" sz="3200" dirty="0"/>
              <a:t>Our major catchments with PF are Grade A for sediment</a:t>
            </a:r>
          </a:p>
          <a:p>
            <a:endParaRPr lang="en-NZ" dirty="0"/>
          </a:p>
        </p:txBody>
      </p:sp>
    </p:spTree>
    <p:extLst>
      <p:ext uri="{BB962C8B-B14F-4D97-AF65-F5344CB8AC3E}">
        <p14:creationId xmlns:p14="http://schemas.microsoft.com/office/powerpoint/2010/main" val="3639003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rt road with trees and bushes&#10;&#10;AI-generated content may be incorrect.">
            <a:extLst>
              <a:ext uri="{FF2B5EF4-FFF2-40B4-BE49-F238E27FC236}">
                <a16:creationId xmlns:a16="http://schemas.microsoft.com/office/drawing/2014/main" id="{0507D685-38E0-280F-B338-A2EAD6074F14}"/>
              </a:ext>
            </a:extLst>
          </p:cNvPr>
          <p:cNvPicPr>
            <a:picLocks noChangeAspect="1"/>
          </p:cNvPicPr>
          <p:nvPr/>
        </p:nvPicPr>
        <p:blipFill>
          <a:blip r:embed="rId3">
            <a:extLst>
              <a:ext uri="{28A0092B-C50C-407E-A947-70E740481C1C}">
                <a14:useLocalDpi xmlns:a14="http://schemas.microsoft.com/office/drawing/2010/main" val="0"/>
              </a:ext>
            </a:extLst>
          </a:blip>
          <a:srcRect b="24652"/>
          <a:stretch/>
        </p:blipFill>
        <p:spPr>
          <a:xfrm rot="10800000">
            <a:off x="0" y="-31749"/>
            <a:ext cx="12192000" cy="6889749"/>
          </a:xfrm>
          <a:prstGeom prst="rect">
            <a:avLst/>
          </a:prstGeom>
        </p:spPr>
      </p:pic>
      <p:sp>
        <p:nvSpPr>
          <p:cNvPr id="2" name="Title 1">
            <a:extLst>
              <a:ext uri="{FF2B5EF4-FFF2-40B4-BE49-F238E27FC236}">
                <a16:creationId xmlns:a16="http://schemas.microsoft.com/office/drawing/2014/main" id="{EE07FF0A-846E-2205-7D4F-D0CF9BF4FBD1}"/>
              </a:ext>
            </a:extLst>
          </p:cNvPr>
          <p:cNvSpPr>
            <a:spLocks noGrp="1"/>
          </p:cNvSpPr>
          <p:nvPr>
            <p:ph type="title"/>
          </p:nvPr>
        </p:nvSpPr>
        <p:spPr>
          <a:xfrm>
            <a:off x="1611922" y="3240882"/>
            <a:ext cx="6811109" cy="2954215"/>
          </a:xfrm>
        </p:spPr>
        <p:txBody>
          <a:bodyPr>
            <a:normAutofit/>
          </a:bodyPr>
          <a:lstStyle/>
          <a:p>
            <a:r>
              <a:rPr lang="en-NZ" sz="6000" dirty="0">
                <a:solidFill>
                  <a:schemeClr val="bg1"/>
                </a:solidFill>
              </a:rPr>
              <a:t>Presentation Ends</a:t>
            </a:r>
          </a:p>
        </p:txBody>
      </p:sp>
    </p:spTree>
    <p:extLst>
      <p:ext uri="{BB962C8B-B14F-4D97-AF65-F5344CB8AC3E}">
        <p14:creationId xmlns:p14="http://schemas.microsoft.com/office/powerpoint/2010/main" val="2901081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red rock with grass and rocks&#10;&#10;AI-generated content may be incorrect.">
            <a:extLst>
              <a:ext uri="{FF2B5EF4-FFF2-40B4-BE49-F238E27FC236}">
                <a16:creationId xmlns:a16="http://schemas.microsoft.com/office/drawing/2014/main" id="{94DD9B6A-07BD-F776-1AC6-EB0FDE907821}"/>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l="21203" t="3433" r="17704" b="26181"/>
          <a:stretch/>
        </p:blipFill>
        <p:spPr>
          <a:xfrm rot="10800000">
            <a:off x="5094513" y="550959"/>
            <a:ext cx="7097487" cy="6132870"/>
          </a:xfrm>
        </p:spPr>
      </p:pic>
      <p:sp>
        <p:nvSpPr>
          <p:cNvPr id="2" name="Title 1">
            <a:extLst>
              <a:ext uri="{FF2B5EF4-FFF2-40B4-BE49-F238E27FC236}">
                <a16:creationId xmlns:a16="http://schemas.microsoft.com/office/drawing/2014/main" id="{759D3DB4-33F6-1676-E80A-807A32E7AADE}"/>
              </a:ext>
            </a:extLst>
          </p:cNvPr>
          <p:cNvSpPr>
            <a:spLocks noGrp="1"/>
          </p:cNvSpPr>
          <p:nvPr>
            <p:ph type="title"/>
          </p:nvPr>
        </p:nvSpPr>
        <p:spPr>
          <a:xfrm>
            <a:off x="839789" y="454747"/>
            <a:ext cx="3760787" cy="1022351"/>
          </a:xfrm>
        </p:spPr>
        <p:txBody>
          <a:bodyPr/>
          <a:lstStyle/>
          <a:p>
            <a:r>
              <a:rPr lang="en-NZ" dirty="0"/>
              <a:t>Natural State?</a:t>
            </a:r>
          </a:p>
        </p:txBody>
      </p:sp>
      <p:sp>
        <p:nvSpPr>
          <p:cNvPr id="4" name="Content Placeholder 3">
            <a:extLst>
              <a:ext uri="{FF2B5EF4-FFF2-40B4-BE49-F238E27FC236}">
                <a16:creationId xmlns:a16="http://schemas.microsoft.com/office/drawing/2014/main" id="{67503D41-CDE4-EA5F-7C72-FC91063FD9C3}"/>
              </a:ext>
            </a:extLst>
          </p:cNvPr>
          <p:cNvSpPr>
            <a:spLocks noGrp="1"/>
          </p:cNvSpPr>
          <p:nvPr>
            <p:ph sz="half" idx="2"/>
          </p:nvPr>
        </p:nvSpPr>
        <p:spPr>
          <a:xfrm>
            <a:off x="839789" y="1460090"/>
            <a:ext cx="4303024" cy="4729573"/>
          </a:xfrm>
        </p:spPr>
        <p:txBody>
          <a:bodyPr>
            <a:normAutofit fontScale="92500" lnSpcReduction="20000"/>
          </a:bodyPr>
          <a:lstStyle/>
          <a:p>
            <a:r>
              <a:rPr lang="en-NZ" dirty="0"/>
              <a:t>About 28 years of clarity data exist for Mangaroa River at </a:t>
            </a:r>
            <a:r>
              <a:rPr lang="en-NZ" dirty="0" err="1"/>
              <a:t>Te</a:t>
            </a:r>
            <a:r>
              <a:rPr lang="en-NZ" dirty="0"/>
              <a:t> Marua, without showing significant  trends over time.</a:t>
            </a:r>
          </a:p>
          <a:p>
            <a:r>
              <a:rPr lang="en-NZ" dirty="0"/>
              <a:t>No publicly available clarity or sediment data for Tributaries </a:t>
            </a:r>
          </a:p>
          <a:p>
            <a:r>
              <a:rPr lang="en-NZ" dirty="0"/>
              <a:t>Expectation for natural state of sediment to revert to prehuman levels is unrealistic</a:t>
            </a:r>
          </a:p>
          <a:p>
            <a:r>
              <a:rPr lang="en-NZ" dirty="0"/>
              <a:t>National Bottom Lines  become the default “Natural State”</a:t>
            </a:r>
          </a:p>
        </p:txBody>
      </p:sp>
    </p:spTree>
    <p:extLst>
      <p:ext uri="{BB962C8B-B14F-4D97-AF65-F5344CB8AC3E}">
        <p14:creationId xmlns:p14="http://schemas.microsoft.com/office/powerpoint/2010/main" val="3202706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ody of water with trees and bushes&#10;&#10;AI-generated content may be incorrect.">
            <a:extLst>
              <a:ext uri="{FF2B5EF4-FFF2-40B4-BE49-F238E27FC236}">
                <a16:creationId xmlns:a16="http://schemas.microsoft.com/office/drawing/2014/main" id="{4BD4783D-D9BD-E1EF-0FF0-9712E292FD8F}"/>
              </a:ext>
            </a:extLst>
          </p:cNvPr>
          <p:cNvPicPr>
            <a:picLocks noChangeAspect="1"/>
          </p:cNvPicPr>
          <p:nvPr/>
        </p:nvPicPr>
        <p:blipFill>
          <a:blip r:embed="rId3">
            <a:extLst>
              <a:ext uri="{28A0092B-C50C-407E-A947-70E740481C1C}">
                <a14:useLocalDpi xmlns:a14="http://schemas.microsoft.com/office/drawing/2010/main" val="0"/>
              </a:ext>
            </a:extLst>
          </a:blip>
          <a:srcRect t="24652"/>
          <a:stretch/>
        </p:blipFill>
        <p:spPr>
          <a:xfrm>
            <a:off x="0" y="-31749"/>
            <a:ext cx="12192000" cy="6889750"/>
          </a:xfrm>
          <a:prstGeom prst="rect">
            <a:avLst/>
          </a:prstGeom>
        </p:spPr>
      </p:pic>
      <p:sp>
        <p:nvSpPr>
          <p:cNvPr id="2" name="Title 1">
            <a:extLst>
              <a:ext uri="{FF2B5EF4-FFF2-40B4-BE49-F238E27FC236}">
                <a16:creationId xmlns:a16="http://schemas.microsoft.com/office/drawing/2014/main" id="{56FD4A29-F241-8BD3-292B-F48E1DE5D5BD}"/>
              </a:ext>
            </a:extLst>
          </p:cNvPr>
          <p:cNvSpPr>
            <a:spLocks noGrp="1"/>
          </p:cNvSpPr>
          <p:nvPr>
            <p:ph type="title"/>
          </p:nvPr>
        </p:nvSpPr>
        <p:spPr/>
        <p:txBody>
          <a:bodyPr/>
          <a:lstStyle/>
          <a:p>
            <a:r>
              <a:rPr lang="en-NZ" dirty="0">
                <a:solidFill>
                  <a:schemeClr val="bg1"/>
                </a:solidFill>
              </a:rPr>
              <a:t>Median Visual Clarity TAS  for Mangaroa River</a:t>
            </a:r>
          </a:p>
        </p:txBody>
      </p:sp>
      <p:sp>
        <p:nvSpPr>
          <p:cNvPr id="3" name="Content Placeholder 2">
            <a:extLst>
              <a:ext uri="{FF2B5EF4-FFF2-40B4-BE49-F238E27FC236}">
                <a16:creationId xmlns:a16="http://schemas.microsoft.com/office/drawing/2014/main" id="{8E0C0B58-15A4-140E-3EC2-43E8E75E68AB}"/>
              </a:ext>
            </a:extLst>
          </p:cNvPr>
          <p:cNvSpPr>
            <a:spLocks noGrp="1"/>
          </p:cNvSpPr>
          <p:nvPr>
            <p:ph idx="1"/>
          </p:nvPr>
        </p:nvSpPr>
        <p:spPr>
          <a:xfrm>
            <a:off x="838200" y="2109019"/>
            <a:ext cx="10515600" cy="4630994"/>
          </a:xfrm>
          <a:effectLst>
            <a:reflection stA="45000" endPos="65000" dist="1270000" dir="5400000" sy="-100000" algn="bl" rotWithShape="0"/>
          </a:effectLst>
        </p:spPr>
        <p:txBody>
          <a:bodyPr>
            <a:normAutofit/>
          </a:bodyPr>
          <a:lstStyle/>
          <a:p>
            <a:r>
              <a:rPr lang="en-NZ" dirty="0">
                <a:solidFill>
                  <a:schemeClr val="bg1"/>
                </a:solidFill>
              </a:rPr>
              <a:t>We are pleased  that GW scientists and consultants have acknowledged a natural brown water source that prompts resetting the TAS</a:t>
            </a:r>
          </a:p>
          <a:p>
            <a:r>
              <a:rPr lang="en-NZ" dirty="0">
                <a:solidFill>
                  <a:schemeClr val="bg1"/>
                </a:solidFill>
              </a:rPr>
              <a:t>We note that median historic clarity data over 28 years still only meets the revised target for 5 months each year </a:t>
            </a:r>
          </a:p>
          <a:p>
            <a:r>
              <a:rPr lang="en-NZ" dirty="0">
                <a:solidFill>
                  <a:schemeClr val="bg1"/>
                </a:solidFill>
              </a:rPr>
              <a:t>The revised target median Visual Clarity of 1.67m is based on a limited dataset and only deals with CDOM</a:t>
            </a:r>
          </a:p>
          <a:p>
            <a:r>
              <a:rPr lang="en-NZ" dirty="0">
                <a:solidFill>
                  <a:schemeClr val="bg1"/>
                </a:solidFill>
              </a:rPr>
              <a:t>It does not consider possible natural sources of suspended sediment</a:t>
            </a:r>
          </a:p>
          <a:p>
            <a:r>
              <a:rPr lang="en-NZ" dirty="0">
                <a:solidFill>
                  <a:schemeClr val="bg1"/>
                </a:solidFill>
              </a:rPr>
              <a:t>We ask that the revised TAS VC be treated as interim</a:t>
            </a:r>
          </a:p>
        </p:txBody>
      </p:sp>
    </p:spTree>
    <p:extLst>
      <p:ext uri="{BB962C8B-B14F-4D97-AF65-F5344CB8AC3E}">
        <p14:creationId xmlns:p14="http://schemas.microsoft.com/office/powerpoint/2010/main" val="5908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76BA3-2064-1334-B2BD-6C99E17C736B}"/>
              </a:ext>
            </a:extLst>
          </p:cNvPr>
          <p:cNvSpPr>
            <a:spLocks noGrp="1"/>
          </p:cNvSpPr>
          <p:nvPr>
            <p:ph type="title"/>
          </p:nvPr>
        </p:nvSpPr>
        <p:spPr>
          <a:xfrm>
            <a:off x="914400" y="379873"/>
            <a:ext cx="10515600" cy="1325563"/>
          </a:xfrm>
        </p:spPr>
        <p:txBody>
          <a:bodyPr>
            <a:normAutofit fontScale="90000"/>
          </a:bodyPr>
          <a:lstStyle/>
          <a:p>
            <a:r>
              <a:rPr lang="en-NZ" dirty="0"/>
              <a:t>Measurement Uncertainty for Estimated Reductions in Sediment Yields</a:t>
            </a:r>
            <a:br>
              <a:rPr lang="en-NZ" dirty="0"/>
            </a:br>
            <a:endParaRPr lang="en-NZ" dirty="0"/>
          </a:p>
        </p:txBody>
      </p:sp>
      <p:sp>
        <p:nvSpPr>
          <p:cNvPr id="3" name="Content Placeholder 2">
            <a:extLst>
              <a:ext uri="{FF2B5EF4-FFF2-40B4-BE49-F238E27FC236}">
                <a16:creationId xmlns:a16="http://schemas.microsoft.com/office/drawing/2014/main" id="{206F588E-5863-C3A0-FDBB-52DFF32DC8C1}"/>
              </a:ext>
            </a:extLst>
          </p:cNvPr>
          <p:cNvSpPr>
            <a:spLocks noGrp="1"/>
          </p:cNvSpPr>
          <p:nvPr>
            <p:ph sz="half" idx="1"/>
          </p:nvPr>
        </p:nvSpPr>
        <p:spPr/>
        <p:txBody>
          <a:bodyPr>
            <a:normAutofit fontScale="92500" lnSpcReduction="20000"/>
          </a:bodyPr>
          <a:lstStyle/>
          <a:p>
            <a:r>
              <a:rPr lang="en-NZ" dirty="0"/>
              <a:t>We agree with the reviewer and Mr Blyth that absolute estimates of suspended sediment based on </a:t>
            </a:r>
            <a:r>
              <a:rPr lang="en-NZ" dirty="0" err="1"/>
              <a:t>dSedNet</a:t>
            </a:r>
            <a:r>
              <a:rPr lang="en-NZ" dirty="0"/>
              <a:t> are unreliable and a distraction. They should not be tabulated</a:t>
            </a:r>
          </a:p>
          <a:p>
            <a:r>
              <a:rPr lang="en-NZ" dirty="0"/>
              <a:t>The revised TAS, for Mangaroa River, has resulted in a required 22% reduction in sediment</a:t>
            </a:r>
          </a:p>
          <a:p>
            <a:r>
              <a:rPr lang="en-NZ" dirty="0"/>
              <a:t>For Mangaroa River, both Dr Murray Hicks and Mr Blyth agree that relationships between TSS and VC at relevant VC levels (low flow) are unreliable</a:t>
            </a:r>
          </a:p>
        </p:txBody>
      </p:sp>
      <p:sp>
        <p:nvSpPr>
          <p:cNvPr id="4" name="Content Placeholder 3">
            <a:extLst>
              <a:ext uri="{FF2B5EF4-FFF2-40B4-BE49-F238E27FC236}">
                <a16:creationId xmlns:a16="http://schemas.microsoft.com/office/drawing/2014/main" id="{B8C2432A-0613-12CD-380A-23F9F9219E1A}"/>
              </a:ext>
            </a:extLst>
          </p:cNvPr>
          <p:cNvSpPr>
            <a:spLocks noGrp="1"/>
          </p:cNvSpPr>
          <p:nvPr>
            <p:ph sz="half" idx="2"/>
          </p:nvPr>
        </p:nvSpPr>
        <p:spPr/>
        <p:txBody>
          <a:bodyPr>
            <a:normAutofit fontScale="92500" lnSpcReduction="20000"/>
          </a:bodyPr>
          <a:lstStyle/>
          <a:p>
            <a:r>
              <a:rPr lang="en-NZ" dirty="0"/>
              <a:t>Our submission is that for Mangaroa River, that TSS is an unreliable indicator of VC and that </a:t>
            </a:r>
            <a:r>
              <a:rPr lang="en-NZ" b="1" dirty="0"/>
              <a:t>therefore calculated percentage reductions in total sediment load are invalid</a:t>
            </a:r>
          </a:p>
          <a:p>
            <a:r>
              <a:rPr lang="en-NZ" dirty="0"/>
              <a:t>Also, the estimates do not take into account possible natural sources of suspended sediment</a:t>
            </a:r>
          </a:p>
        </p:txBody>
      </p:sp>
    </p:spTree>
    <p:extLst>
      <p:ext uri="{BB962C8B-B14F-4D97-AF65-F5344CB8AC3E}">
        <p14:creationId xmlns:p14="http://schemas.microsoft.com/office/powerpoint/2010/main" val="1830416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DF94A-453B-8F09-EF2D-65FDE61FAC54}"/>
              </a:ext>
            </a:extLst>
          </p:cNvPr>
          <p:cNvSpPr>
            <a:spLocks noGrp="1"/>
          </p:cNvSpPr>
          <p:nvPr>
            <p:ph type="title"/>
          </p:nvPr>
        </p:nvSpPr>
        <p:spPr>
          <a:xfrm>
            <a:off x="1949823" y="365125"/>
            <a:ext cx="7230035" cy="907863"/>
          </a:xfrm>
        </p:spPr>
        <p:txBody>
          <a:bodyPr/>
          <a:lstStyle/>
          <a:p>
            <a:r>
              <a:rPr lang="en-NZ" dirty="0"/>
              <a:t>TSS vs Adjusted Visual Clarity</a:t>
            </a:r>
          </a:p>
        </p:txBody>
      </p:sp>
      <p:graphicFrame>
        <p:nvGraphicFramePr>
          <p:cNvPr id="4" name="Content Placeholder 3">
            <a:extLst>
              <a:ext uri="{FF2B5EF4-FFF2-40B4-BE49-F238E27FC236}">
                <a16:creationId xmlns:a16="http://schemas.microsoft.com/office/drawing/2014/main" id="{73DF7E2A-58BA-30DE-50DE-17C788167044}"/>
              </a:ext>
            </a:extLst>
          </p:cNvPr>
          <p:cNvGraphicFramePr>
            <a:graphicFrameLocks noGrp="1"/>
          </p:cNvGraphicFramePr>
          <p:nvPr>
            <p:ph idx="1"/>
            <p:extLst>
              <p:ext uri="{D42A27DB-BD31-4B8C-83A1-F6EECF244321}">
                <p14:modId xmlns:p14="http://schemas.microsoft.com/office/powerpoint/2010/main" val="3018975352"/>
              </p:ext>
            </p:extLst>
          </p:nvPr>
        </p:nvGraphicFramePr>
        <p:xfrm>
          <a:off x="838200" y="1272988"/>
          <a:ext cx="10515600" cy="49039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4889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DAFAFC-34E9-3DEB-7F45-E0A98257B7D3}"/>
              </a:ext>
            </a:extLst>
          </p:cNvPr>
          <p:cNvSpPr>
            <a:spLocks noGrp="1"/>
          </p:cNvSpPr>
          <p:nvPr>
            <p:ph type="title"/>
          </p:nvPr>
        </p:nvSpPr>
        <p:spPr/>
        <p:txBody>
          <a:bodyPr/>
          <a:lstStyle/>
          <a:p>
            <a:r>
              <a:rPr lang="en-NZ" dirty="0"/>
              <a:t>Seasonal Variation in Clarity and Water Flow</a:t>
            </a:r>
          </a:p>
        </p:txBody>
      </p:sp>
      <p:sp>
        <p:nvSpPr>
          <p:cNvPr id="4" name="Text Placeholder 3">
            <a:extLst>
              <a:ext uri="{FF2B5EF4-FFF2-40B4-BE49-F238E27FC236}">
                <a16:creationId xmlns:a16="http://schemas.microsoft.com/office/drawing/2014/main" id="{EA78AA86-4BB8-AFE9-AC26-4EB9E1CEC0FD}"/>
              </a:ext>
            </a:extLst>
          </p:cNvPr>
          <p:cNvSpPr>
            <a:spLocks noGrp="1"/>
          </p:cNvSpPr>
          <p:nvPr>
            <p:ph type="body" idx="1"/>
          </p:nvPr>
        </p:nvSpPr>
        <p:spPr>
          <a:xfrm>
            <a:off x="839788" y="1405891"/>
            <a:ext cx="5157787" cy="640080"/>
          </a:xfrm>
        </p:spPr>
        <p:txBody>
          <a:bodyPr>
            <a:normAutofit/>
          </a:bodyPr>
          <a:lstStyle/>
          <a:p>
            <a:r>
              <a:rPr lang="en-NZ" dirty="0"/>
              <a:t>Visual Clarity</a:t>
            </a:r>
          </a:p>
        </p:txBody>
      </p:sp>
      <p:sp>
        <p:nvSpPr>
          <p:cNvPr id="6" name="Text Placeholder 5">
            <a:extLst>
              <a:ext uri="{FF2B5EF4-FFF2-40B4-BE49-F238E27FC236}">
                <a16:creationId xmlns:a16="http://schemas.microsoft.com/office/drawing/2014/main" id="{FA9D62EE-900C-4E68-814E-0702A0738282}"/>
              </a:ext>
            </a:extLst>
          </p:cNvPr>
          <p:cNvSpPr>
            <a:spLocks noGrp="1"/>
          </p:cNvSpPr>
          <p:nvPr>
            <p:ph type="body" sz="quarter" idx="3"/>
          </p:nvPr>
        </p:nvSpPr>
        <p:spPr>
          <a:xfrm>
            <a:off x="6194427" y="1273970"/>
            <a:ext cx="5183188" cy="823912"/>
          </a:xfrm>
        </p:spPr>
        <p:txBody>
          <a:bodyPr>
            <a:normAutofit/>
          </a:bodyPr>
          <a:lstStyle/>
          <a:p>
            <a:r>
              <a:rPr lang="en-NZ" dirty="0"/>
              <a:t>Flow Rate</a:t>
            </a:r>
          </a:p>
        </p:txBody>
      </p:sp>
      <p:graphicFrame>
        <p:nvGraphicFramePr>
          <p:cNvPr id="10" name="Content Placeholder 9">
            <a:extLst>
              <a:ext uri="{FF2B5EF4-FFF2-40B4-BE49-F238E27FC236}">
                <a16:creationId xmlns:a16="http://schemas.microsoft.com/office/drawing/2014/main" id="{88E27CCE-DF85-4EE3-90EE-021C29580189}"/>
              </a:ext>
            </a:extLst>
          </p:cNvPr>
          <p:cNvGraphicFramePr>
            <a:graphicFrameLocks noGrp="1"/>
          </p:cNvGraphicFramePr>
          <p:nvPr>
            <p:ph sz="half" idx="2"/>
            <p:extLst>
              <p:ext uri="{D42A27DB-BD31-4B8C-83A1-F6EECF244321}">
                <p14:modId xmlns:p14="http://schemas.microsoft.com/office/powerpoint/2010/main" val="2383001785"/>
              </p:ext>
            </p:extLst>
          </p:nvPr>
        </p:nvGraphicFramePr>
        <p:xfrm>
          <a:off x="839788" y="1931670"/>
          <a:ext cx="5157787" cy="45612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10">
            <a:extLst>
              <a:ext uri="{FF2B5EF4-FFF2-40B4-BE49-F238E27FC236}">
                <a16:creationId xmlns:a16="http://schemas.microsoft.com/office/drawing/2014/main" id="{1552E111-B28D-407B-B96B-14E6BC18CBFA}"/>
              </a:ext>
            </a:extLst>
          </p:cNvPr>
          <p:cNvGraphicFramePr>
            <a:graphicFrameLocks noGrp="1"/>
          </p:cNvGraphicFramePr>
          <p:nvPr>
            <p:ph sz="quarter" idx="4"/>
            <p:extLst>
              <p:ext uri="{D42A27DB-BD31-4B8C-83A1-F6EECF244321}">
                <p14:modId xmlns:p14="http://schemas.microsoft.com/office/powerpoint/2010/main" val="1413688137"/>
              </p:ext>
            </p:extLst>
          </p:nvPr>
        </p:nvGraphicFramePr>
        <p:xfrm>
          <a:off x="6172200" y="2045971"/>
          <a:ext cx="5183188" cy="44469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89744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6D7B-14AB-A337-9BEF-F63A756C001A}"/>
              </a:ext>
            </a:extLst>
          </p:cNvPr>
          <p:cNvSpPr>
            <a:spLocks noGrp="1"/>
          </p:cNvSpPr>
          <p:nvPr>
            <p:ph type="title"/>
          </p:nvPr>
        </p:nvSpPr>
        <p:spPr>
          <a:xfrm>
            <a:off x="839788" y="365125"/>
            <a:ext cx="5256212" cy="1325563"/>
          </a:xfrm>
        </p:spPr>
        <p:txBody>
          <a:bodyPr/>
          <a:lstStyle/>
          <a:p>
            <a:r>
              <a:rPr lang="en-NZ" dirty="0"/>
              <a:t>Misalignment of Policy Advice</a:t>
            </a:r>
          </a:p>
        </p:txBody>
      </p:sp>
      <p:sp>
        <p:nvSpPr>
          <p:cNvPr id="4" name="Content Placeholder 3">
            <a:extLst>
              <a:ext uri="{FF2B5EF4-FFF2-40B4-BE49-F238E27FC236}">
                <a16:creationId xmlns:a16="http://schemas.microsoft.com/office/drawing/2014/main" id="{B97E61F4-B0DE-C2F9-BC2A-D8A4BEFEB484}"/>
              </a:ext>
            </a:extLst>
          </p:cNvPr>
          <p:cNvSpPr>
            <a:spLocks noGrp="1"/>
          </p:cNvSpPr>
          <p:nvPr>
            <p:ph sz="half" idx="2"/>
          </p:nvPr>
        </p:nvSpPr>
        <p:spPr>
          <a:xfrm>
            <a:off x="839788" y="1916482"/>
            <a:ext cx="5157787" cy="4273181"/>
          </a:xfrm>
        </p:spPr>
        <p:txBody>
          <a:bodyPr>
            <a:normAutofit/>
          </a:bodyPr>
          <a:lstStyle/>
          <a:p>
            <a:r>
              <a:rPr lang="en-NZ" dirty="0"/>
              <a:t>We emphasise that advisory documents from MFE and NIWA to Regional Councils to calculate required total Annual Sediment reductions to meet TAS for clarity  is an invalid process and could result in wildly inaccurate estimates for required land use changes</a:t>
            </a:r>
          </a:p>
        </p:txBody>
      </p:sp>
      <p:pic>
        <p:nvPicPr>
          <p:cNvPr id="8" name="Content Placeholder 7" descr="A bridge over a stream&#10;&#10;AI-generated content may be incorrect.">
            <a:extLst>
              <a:ext uri="{FF2B5EF4-FFF2-40B4-BE49-F238E27FC236}">
                <a16:creationId xmlns:a16="http://schemas.microsoft.com/office/drawing/2014/main" id="{9FD3507E-978F-0E55-68AA-08201F4FA07A}"/>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rot="5400000">
            <a:off x="5415789" y="1030067"/>
            <a:ext cx="6336553" cy="4752415"/>
          </a:xfrm>
        </p:spPr>
      </p:pic>
    </p:spTree>
    <p:extLst>
      <p:ext uri="{BB962C8B-B14F-4D97-AF65-F5344CB8AC3E}">
        <p14:creationId xmlns:p14="http://schemas.microsoft.com/office/powerpoint/2010/main" val="1051863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AC27E70C-5470-4262-B9CE-AE52C51CF4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5" name="Color">
              <a:extLst>
                <a:ext uri="{FF2B5EF4-FFF2-40B4-BE49-F238E27FC236}">
                  <a16:creationId xmlns:a16="http://schemas.microsoft.com/office/drawing/2014/main" id="{B5C7D35F-738C-47DF-AD6E-859806E46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740F8C8B-E52F-46CF-89C7-51C6A037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Content Placeholder 4">
            <a:extLst>
              <a:ext uri="{FF2B5EF4-FFF2-40B4-BE49-F238E27FC236}">
                <a16:creationId xmlns:a16="http://schemas.microsoft.com/office/drawing/2014/main" id="{87A30EA2-26F1-5F0F-C4DF-5EE0E8E32918}"/>
              </a:ext>
            </a:extLst>
          </p:cNvPr>
          <p:cNvPicPr>
            <a:picLocks noGrp="1" noChangeAspect="1"/>
          </p:cNvPicPr>
          <p:nvPr>
            <p:ph sz="half" idx="2"/>
          </p:nvPr>
        </p:nvPicPr>
        <p:blipFill rotWithShape="1">
          <a:blip r:embed="rId3"/>
          <a:srcRect l="17280" t="15437" r="53231" b="18380"/>
          <a:stretch/>
        </p:blipFill>
        <p:spPr bwMode="auto">
          <a:xfrm>
            <a:off x="6462817" y="12929"/>
            <a:ext cx="5374279" cy="6784681"/>
          </a:xfrm>
          <a:prstGeom prst="rect">
            <a:avLst/>
          </a:prstGeom>
          <a:extLst>
            <a:ext uri="{53640926-AAD7-44D8-BBD7-CCE9431645EC}">
              <a14:shadowObscured xmlns:a14="http://schemas.microsoft.com/office/drawing/2010/main"/>
            </a:ext>
          </a:extLst>
        </p:spPr>
      </p:pic>
      <p:grpSp>
        <p:nvGrpSpPr>
          <p:cNvPr id="18" name="Group 17">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FA7D7370-DFCE-64FC-CBEB-D4C858CEA120}"/>
              </a:ext>
            </a:extLst>
          </p:cNvPr>
          <p:cNvSpPr>
            <a:spLocks noGrp="1"/>
          </p:cNvSpPr>
          <p:nvPr>
            <p:ph type="title"/>
          </p:nvPr>
        </p:nvSpPr>
        <p:spPr>
          <a:xfrm>
            <a:off x="786384" y="841249"/>
            <a:ext cx="5692953" cy="2587131"/>
          </a:xfrm>
        </p:spPr>
        <p:txBody>
          <a:bodyPr vert="horz" lIns="91440" tIns="45720" rIns="91440" bIns="45720" rtlCol="0" anchor="b">
            <a:normAutofit/>
          </a:bodyPr>
          <a:lstStyle/>
          <a:p>
            <a:r>
              <a:rPr lang="en-US" sz="4100" kern="1200">
                <a:solidFill>
                  <a:schemeClr val="bg1"/>
                </a:solidFill>
                <a:latin typeface="+mj-lt"/>
                <a:ea typeface="+mj-ea"/>
                <a:cs typeface="+mj-cs"/>
              </a:rPr>
              <a:t>Data from fixed monitoring points reveals limited information about upstream events</a:t>
            </a:r>
          </a:p>
        </p:txBody>
      </p:sp>
      <p:sp>
        <p:nvSpPr>
          <p:cNvPr id="3" name="Content Placeholder 2">
            <a:extLst>
              <a:ext uri="{FF2B5EF4-FFF2-40B4-BE49-F238E27FC236}">
                <a16:creationId xmlns:a16="http://schemas.microsoft.com/office/drawing/2014/main" id="{9E8833E6-747B-08DA-C52C-0D2B7E12AC8E}"/>
              </a:ext>
            </a:extLst>
          </p:cNvPr>
          <p:cNvSpPr>
            <a:spLocks noGrp="1"/>
          </p:cNvSpPr>
          <p:nvPr>
            <p:ph sz="half" idx="1"/>
          </p:nvPr>
        </p:nvSpPr>
        <p:spPr>
          <a:xfrm>
            <a:off x="786383" y="3566810"/>
            <a:ext cx="5692953" cy="2651110"/>
          </a:xfrm>
        </p:spPr>
        <p:txBody>
          <a:bodyPr vert="horz" lIns="91440" tIns="45720" rIns="91440" bIns="45720" rtlCol="0" anchor="ctr">
            <a:normAutofit/>
          </a:bodyPr>
          <a:lstStyle/>
          <a:p>
            <a:r>
              <a:rPr lang="en-US" sz="1800" dirty="0">
                <a:solidFill>
                  <a:schemeClr val="tx2"/>
                </a:solidFill>
              </a:rPr>
              <a:t>Both WFF and </a:t>
            </a:r>
            <a:r>
              <a:rPr lang="en-US" sz="1800" dirty="0" err="1">
                <a:solidFill>
                  <a:schemeClr val="tx2"/>
                </a:solidFill>
              </a:rPr>
              <a:t>Wgtn</a:t>
            </a:r>
            <a:r>
              <a:rPr lang="en-US" sz="1800" dirty="0">
                <a:solidFill>
                  <a:schemeClr val="tx2"/>
                </a:solidFill>
              </a:rPr>
              <a:t> FFA make this point</a:t>
            </a:r>
          </a:p>
          <a:p>
            <a:r>
              <a:rPr lang="en-US" sz="1800" dirty="0">
                <a:solidFill>
                  <a:schemeClr val="tx2"/>
                </a:solidFill>
              </a:rPr>
              <a:t>E Cairns carried out a short-term study for Visual Clarity at multiple points along </a:t>
            </a:r>
            <a:r>
              <a:rPr lang="en-US" sz="1800" dirty="0" err="1">
                <a:solidFill>
                  <a:schemeClr val="tx2"/>
                </a:solidFill>
              </a:rPr>
              <a:t>Mangaroa</a:t>
            </a:r>
            <a:r>
              <a:rPr lang="en-US" sz="1800" dirty="0">
                <a:solidFill>
                  <a:schemeClr val="tx2"/>
                </a:solidFill>
              </a:rPr>
              <a:t> River and some of its tributaries</a:t>
            </a:r>
          </a:p>
          <a:p>
            <a:r>
              <a:rPr lang="en-US" sz="1800" dirty="0">
                <a:solidFill>
                  <a:schemeClr val="tx2"/>
                </a:solidFill>
              </a:rPr>
              <a:t>Map shows main 8 sampling points studied (red dots)</a:t>
            </a:r>
          </a:p>
        </p:txBody>
      </p:sp>
      <p:sp>
        <p:nvSpPr>
          <p:cNvPr id="11" name="Flowchart: Or 10">
            <a:extLst>
              <a:ext uri="{FF2B5EF4-FFF2-40B4-BE49-F238E27FC236}">
                <a16:creationId xmlns:a16="http://schemas.microsoft.com/office/drawing/2014/main" id="{74A5BF08-8281-E970-5A7E-9077453B204E}"/>
              </a:ext>
            </a:extLst>
          </p:cNvPr>
          <p:cNvSpPr/>
          <p:nvPr/>
        </p:nvSpPr>
        <p:spPr>
          <a:xfrm>
            <a:off x="7981075" y="5798001"/>
            <a:ext cx="328766" cy="321108"/>
          </a:xfrm>
          <a:prstGeom prst="flowChar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Flowchart: Or 12">
            <a:extLst>
              <a:ext uri="{FF2B5EF4-FFF2-40B4-BE49-F238E27FC236}">
                <a16:creationId xmlns:a16="http://schemas.microsoft.com/office/drawing/2014/main" id="{BB4AA85E-AF6D-1072-BFEC-503908A024C7}"/>
              </a:ext>
            </a:extLst>
          </p:cNvPr>
          <p:cNvSpPr/>
          <p:nvPr/>
        </p:nvSpPr>
        <p:spPr>
          <a:xfrm>
            <a:off x="9632576" y="3150316"/>
            <a:ext cx="237448" cy="254954"/>
          </a:xfrm>
          <a:prstGeom prst="flowChar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Flowchart: Or 16">
            <a:extLst>
              <a:ext uri="{FF2B5EF4-FFF2-40B4-BE49-F238E27FC236}">
                <a16:creationId xmlns:a16="http://schemas.microsoft.com/office/drawing/2014/main" id="{B8F91DD7-EF24-BEB2-BD23-508053A2559D}"/>
              </a:ext>
            </a:extLst>
          </p:cNvPr>
          <p:cNvSpPr/>
          <p:nvPr/>
        </p:nvSpPr>
        <p:spPr>
          <a:xfrm>
            <a:off x="9280723" y="2810659"/>
            <a:ext cx="243973" cy="339657"/>
          </a:xfrm>
          <a:prstGeom prst="flowChar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Flowchart: Or 25">
            <a:extLst>
              <a:ext uri="{FF2B5EF4-FFF2-40B4-BE49-F238E27FC236}">
                <a16:creationId xmlns:a16="http://schemas.microsoft.com/office/drawing/2014/main" id="{5F1DD7B9-C01F-71B6-0A75-4D1E35250A9C}"/>
              </a:ext>
            </a:extLst>
          </p:cNvPr>
          <p:cNvSpPr/>
          <p:nvPr/>
        </p:nvSpPr>
        <p:spPr>
          <a:xfrm>
            <a:off x="10448124" y="2717509"/>
            <a:ext cx="232772" cy="254630"/>
          </a:xfrm>
          <a:prstGeom prst="flowChar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Flowchart: Or 26">
            <a:extLst>
              <a:ext uri="{FF2B5EF4-FFF2-40B4-BE49-F238E27FC236}">
                <a16:creationId xmlns:a16="http://schemas.microsoft.com/office/drawing/2014/main" id="{CCF208D0-09D6-6F5A-7B20-F72A3AB18602}"/>
              </a:ext>
            </a:extLst>
          </p:cNvPr>
          <p:cNvSpPr/>
          <p:nvPr/>
        </p:nvSpPr>
        <p:spPr>
          <a:xfrm>
            <a:off x="10809168" y="2489551"/>
            <a:ext cx="267682" cy="321108"/>
          </a:xfrm>
          <a:prstGeom prst="flowChar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Flowchart: Or 27">
            <a:extLst>
              <a:ext uri="{FF2B5EF4-FFF2-40B4-BE49-F238E27FC236}">
                <a16:creationId xmlns:a16="http://schemas.microsoft.com/office/drawing/2014/main" id="{7B547E2D-7DEA-E7F2-1B59-BAAA2BC7A909}"/>
              </a:ext>
            </a:extLst>
          </p:cNvPr>
          <p:cNvSpPr/>
          <p:nvPr/>
        </p:nvSpPr>
        <p:spPr>
          <a:xfrm>
            <a:off x="11076850" y="1264169"/>
            <a:ext cx="267682" cy="240152"/>
          </a:xfrm>
          <a:prstGeom prst="flowChar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Flowchart: Or 28">
            <a:extLst>
              <a:ext uri="{FF2B5EF4-FFF2-40B4-BE49-F238E27FC236}">
                <a16:creationId xmlns:a16="http://schemas.microsoft.com/office/drawing/2014/main" id="{5E6EECBB-F333-53E6-854E-BD79906BAFAD}"/>
              </a:ext>
            </a:extLst>
          </p:cNvPr>
          <p:cNvSpPr/>
          <p:nvPr/>
        </p:nvSpPr>
        <p:spPr>
          <a:xfrm>
            <a:off x="10774383" y="993070"/>
            <a:ext cx="267682" cy="271099"/>
          </a:xfrm>
          <a:prstGeom prst="flowChar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Flowchart: Or 29">
            <a:extLst>
              <a:ext uri="{FF2B5EF4-FFF2-40B4-BE49-F238E27FC236}">
                <a16:creationId xmlns:a16="http://schemas.microsoft.com/office/drawing/2014/main" id="{F544A7F5-798D-10FD-C585-690CD25D7302}"/>
              </a:ext>
            </a:extLst>
          </p:cNvPr>
          <p:cNvSpPr/>
          <p:nvPr/>
        </p:nvSpPr>
        <p:spPr>
          <a:xfrm>
            <a:off x="9983201" y="2170754"/>
            <a:ext cx="225511" cy="219769"/>
          </a:xfrm>
          <a:prstGeom prst="flowChar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106561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Document" ma:contentTypeID="0x010100868AA5D91B86534DA0DC8C9F6EC721A8" ma:contentTypeVersion="336" ma:contentTypeDescription="Create a new document." ma:contentTypeScope="" ma:versionID="f394c8df2017439c138cf156330dc5aa">
  <xsd:schema xmlns:xsd="http://www.w3.org/2001/XMLSchema" xmlns:xs="http://www.w3.org/2001/XMLSchema" xmlns:p="http://schemas.microsoft.com/office/2006/metadata/properties" xmlns:ns1="http://schemas.microsoft.com/sharepoint/v3" xmlns:ns2="2de8b5ad-0395-4b99-8c38-329811f9101f" xmlns:ns3="4f9c820c-e7e2-444d-97ee-45f2b3485c1d" xmlns:ns4="15ffb055-6eb4-45a1-bc20-bf2ac0d420da" xmlns:ns5="725c79e5-42ce-4aa0-ac78-b6418001f0d2" xmlns:ns6="c91a514c-9034-4fa3-897a-8352025b26ed" xmlns:ns7="e5a7084f-8549-410e-a7ff-e0f6a67a54a6" xmlns:ns8="64ade3b3-ff94-4a87-8800-d92e0c09ba03" targetNamespace="http://schemas.microsoft.com/office/2006/metadata/properties" ma:root="true" ma:fieldsID="bac8a582c36f3181e1fc495ca84b1342" ns1:_="" ns2:_="" ns3:_="" ns4:_="" ns5:_="" ns6:_="" ns7:_="" ns8:_="">
    <xsd:import namespace="http://schemas.microsoft.com/sharepoint/v3"/>
    <xsd:import namespace="2de8b5ad-0395-4b99-8c38-329811f9101f"/>
    <xsd:import namespace="4f9c820c-e7e2-444d-97ee-45f2b3485c1d"/>
    <xsd:import namespace="15ffb055-6eb4-45a1-bc20-bf2ac0d420da"/>
    <xsd:import namespace="725c79e5-42ce-4aa0-ac78-b6418001f0d2"/>
    <xsd:import namespace="c91a514c-9034-4fa3-897a-8352025b26ed"/>
    <xsd:import namespace="e5a7084f-8549-410e-a7ff-e0f6a67a54a6"/>
    <xsd:import namespace="64ade3b3-ff94-4a87-8800-d92e0c09ba03"/>
    <xsd:element name="properties">
      <xsd:complexType>
        <xsd:sequence>
          <xsd:element name="documentManagement">
            <xsd:complexType>
              <xsd:all>
                <xsd:element ref="ns2:_dlc_DocId" minOccurs="0"/>
                <xsd:element ref="ns2:_dlc_DocIdUrl" minOccurs="0"/>
                <xsd:element ref="ns2:_dlc_DocIdPersistId" minOccurs="0"/>
                <xsd:element ref="ns3:DocumentType" minOccurs="0"/>
                <xsd:element ref="ns4:KeyWords" minOccurs="0"/>
                <xsd:element ref="ns3:Narrative" minOccurs="0"/>
                <xsd:element ref="ns4:SecurityClassification" minOccurs="0"/>
                <xsd:element ref="ns3:RelatedPeople" minOccurs="0"/>
                <xsd:element ref="ns3:CategoryName" minOccurs="0"/>
                <xsd:element ref="ns3:CategoryValue" minOccurs="0"/>
                <xsd:element ref="ns3:BusinessValue" minOccurs="0"/>
                <xsd:element ref="ns3:FunctionGroup" minOccurs="0"/>
                <xsd:element ref="ns3:Function" minOccurs="0"/>
                <xsd:element ref="ns3:PRAType" minOccurs="0"/>
                <xsd:element ref="ns3:PRADate1" minOccurs="0"/>
                <xsd:element ref="ns3:PRADate2" minOccurs="0"/>
                <xsd:element ref="ns3:PRADate3" minOccurs="0"/>
                <xsd:element ref="ns3:PRADateDisposal" minOccurs="0"/>
                <xsd:element ref="ns3:PRADateTrigger" minOccurs="0"/>
                <xsd:element ref="ns3:PRAText1" minOccurs="0"/>
                <xsd:element ref="ns3:PRAText2" minOccurs="0"/>
                <xsd:element ref="ns3:PRAText3" minOccurs="0"/>
                <xsd:element ref="ns3:PRAText4" minOccurs="0"/>
                <xsd:element ref="ns3:PRAText5" minOccurs="0"/>
                <xsd:element ref="ns3:AggregationStatus" minOccurs="0"/>
                <xsd:element ref="ns3:Project" minOccurs="0"/>
                <xsd:element ref="ns3:Activity" minOccurs="0"/>
                <xsd:element ref="ns5:AggregationNarrative" minOccurs="0"/>
                <xsd:element ref="ns6:Channel" minOccurs="0"/>
                <xsd:element ref="ns6:Team" minOccurs="0"/>
                <xsd:element ref="ns6:Level2" minOccurs="0"/>
                <xsd:element ref="ns6:Level3" minOccurs="0"/>
                <xsd:element ref="ns6:Year" minOccurs="0"/>
                <xsd:element ref="ns7:eDocsDocNumber" minOccurs="0"/>
                <xsd:element ref="ns7:GWappID1" minOccurs="0"/>
                <xsd:element ref="ns7:zLegacy" minOccurs="0"/>
                <xsd:element ref="ns7:zLegacyJSON" minOccurs="0"/>
                <xsd:element ref="ns7:zMigrationID" minOccurs="0"/>
                <xsd:element ref="ns7:SetLabel" minOccurs="0"/>
                <xsd:element ref="ns7:CC" minOccurs="0"/>
                <xsd:element ref="ns1:_vti_ItemDeclaredRecord" minOccurs="0"/>
                <xsd:element ref="ns1:_vti_ItemHoldRecordStatus" minOccurs="0"/>
                <xsd:element ref="ns8:To" minOccurs="0"/>
                <xsd:element ref="ns8:MediaServiceMetadata" minOccurs="0"/>
                <xsd:element ref="ns8:MediaServiceFastMetadata" minOccurs="0"/>
                <xsd:element ref="ns8:lcf76f155ced4ddcb4097134ff3c332f" minOccurs="0"/>
                <xsd:element ref="ns2:TaxCatchAll" minOccurs="0"/>
                <xsd:element ref="ns8:MediaServiceOCR" minOccurs="0"/>
                <xsd:element ref="ns8:MediaServiceGenerationTime" minOccurs="0"/>
                <xsd:element ref="ns8:MediaServiceEventHashCode" minOccurs="0"/>
                <xsd:element ref="ns8:Case" minOccurs="0"/>
                <xsd:element ref="ns8:KnowHowType" minOccurs="0"/>
                <xsd:element ref="ns8:Subactivity" minOccurs="0"/>
                <xsd:element ref="ns2:SharedWithUsers" minOccurs="0"/>
                <xsd:element ref="ns2:SharedWithDetails" minOccurs="0"/>
                <xsd:element ref="ns8:MediaServiceObjectDetectorVersions" minOccurs="0"/>
                <xsd:element ref="ns8:MediaServiceSearchProperties" minOccurs="0"/>
                <xsd:element ref="ns8:MediaServiceDateTaken" minOccurs="0"/>
                <xsd:element ref="ns8: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vti_ItemDeclaredRecord" ma:index="48" nillable="true" ma:displayName="Declared Record" ma:description="" ma:hidden="true" ma:internalName="_vti_ItemDeclaredRecord" ma:readOnly="true">
      <xsd:simpleType>
        <xsd:restriction base="dms:DateTime"/>
      </xsd:simpleType>
    </xsd:element>
    <xsd:element name="_vti_ItemHoldRecordStatus" ma:index="49"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e8b5ad-0395-4b99-8c38-329811f9101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55" nillable="true" ma:displayName="Taxonomy Catch All Column" ma:hidden="true" ma:list="{7198c485-6cc0-412a-ac27-4307f50fdde6}" ma:internalName="TaxCatchAll" ma:showField="CatchAllData" ma:web="2de8b5ad-0395-4b99-8c38-329811f9101f">
      <xsd:complexType>
        <xsd:complexContent>
          <xsd:extension base="dms:MultiChoiceLookup">
            <xsd:sequence>
              <xsd:element name="Value" type="dms:Lookup" maxOccurs="unbounded" minOccurs="0" nillable="true"/>
            </xsd:sequence>
          </xsd:extension>
        </xsd:complexContent>
      </xsd:complexType>
    </xsd:element>
    <xsd:element name="SharedWithUsers" ma:index="6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6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9c820c-e7e2-444d-97ee-45f2b3485c1d" elementFormDefault="qualified">
    <xsd:import namespace="http://schemas.microsoft.com/office/2006/documentManagement/types"/>
    <xsd:import namespace="http://schemas.microsoft.com/office/infopath/2007/PartnerControls"/>
    <xsd:element name="DocumentType" ma:index="11" nillable="true" ma:displayName="Document Type" ma:format="Dropdown" ma:hidden="true" ma:internalName="DocumentType" ma:readOnly="false">
      <xsd:simpleType>
        <xsd:restriction base="dms:Choice">
          <xsd:enumeration value="Consents"/>
          <xsd:enumeration value="Contract"/>
          <xsd:enumeration value="Correspondence"/>
          <xsd:enumeration value="Data or register"/>
          <xsd:enumeration value="Drawing"/>
          <xsd:enumeration value="File note"/>
          <xsd:enumeration value="Financial"/>
          <xsd:enumeration value="Legal"/>
          <xsd:enumeration value="Meeting document"/>
          <xsd:enumeration value="Multi media"/>
          <xsd:enumeration value="Planning"/>
          <xsd:enumeration value="Policy or Procedure"/>
          <xsd:enumeration value="Presentation"/>
          <xsd:enumeration value="Project"/>
          <xsd:enumeration value="Publication"/>
          <xsd:enumeration value="Reference material"/>
          <xsd:enumeration value="Report"/>
          <xsd:enumeration value="Submissions"/>
          <xsd:enumeration value="Template"/>
        </xsd:restriction>
      </xsd:simpleType>
    </xsd:element>
    <xsd:element name="Narrative" ma:index="13" nillable="true" ma:displayName="Narrative" ma:internalName="Narrative" ma:readOnly="false">
      <xsd:simpleType>
        <xsd:restriction base="dms:Note">
          <xsd:maxLength value="255"/>
        </xsd:restriction>
      </xsd:simpleType>
    </xsd:element>
    <xsd:element name="RelatedPeople" ma:index="15" nillable="true" ma:displayName="Related People" ma:hidden="true" ma:list="UserInfo" ma:SharePointGroup="0" ma:internalName="RelatedPeople"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ategoryName" ma:index="16" nillable="true" ma:displayName="Category Name" ma:default="NA" ma:hidden="true" ma:internalName="CategoryName" ma:readOnly="false">
      <xsd:simpleType>
        <xsd:restriction base="dms:Text">
          <xsd:maxLength value="255"/>
        </xsd:restriction>
      </xsd:simpleType>
    </xsd:element>
    <xsd:element name="CategoryValue" ma:index="17" nillable="true" ma:displayName="Category Value" ma:default="NA" ma:hidden="true" ma:internalName="CategoryValue" ma:readOnly="false">
      <xsd:simpleType>
        <xsd:restriction base="dms:Text">
          <xsd:maxLength value="255"/>
        </xsd:restriction>
      </xsd:simpleType>
    </xsd:element>
    <xsd:element name="BusinessValue" ma:index="18" nillable="true" ma:displayName="Business Value" ma:default="Normal" ma:hidden="true" ma:internalName="BusinessValue" ma:readOnly="false">
      <xsd:simpleType>
        <xsd:restriction base="dms:Text">
          <xsd:maxLength value="255"/>
        </xsd:restriction>
      </xsd:simpleType>
    </xsd:element>
    <xsd:element name="FunctionGroup" ma:index="19" nillable="true" ma:displayName="Function Group" ma:default="Environment Management" ma:hidden="true" ma:internalName="FunctionGroup" ma:readOnly="false">
      <xsd:simpleType>
        <xsd:restriction base="dms:Text">
          <xsd:maxLength value="255"/>
        </xsd:restriction>
      </xsd:simpleType>
    </xsd:element>
    <xsd:element name="Function" ma:index="20" nillable="true" ma:displayName="Function" ma:default="" ma:hidden="true" ma:internalName="Function" ma:readOnly="false">
      <xsd:simpleType>
        <xsd:restriction base="dms:Text">
          <xsd:maxLength value="255"/>
        </xsd:restriction>
      </xsd:simpleType>
    </xsd:element>
    <xsd:element name="PRAType" ma:index="21" nillable="true" ma:displayName="PRA Type" ma:default="Doc" ma:hidden="true" ma:indexed="true" ma:internalName="PRAType" ma:readOnly="false">
      <xsd:simpleType>
        <xsd:restriction base="dms:Text">
          <xsd:maxLength value="255"/>
        </xsd:restriction>
      </xsd:simpleType>
    </xsd:element>
    <xsd:element name="PRADate1" ma:index="22" nillable="true" ma:displayName="PRA Date 1" ma:format="DateOnly" ma:hidden="true" ma:internalName="PRADate1" ma:readOnly="false">
      <xsd:simpleType>
        <xsd:restriction base="dms:DateTime"/>
      </xsd:simpleType>
    </xsd:element>
    <xsd:element name="PRADate2" ma:index="23" nillable="true" ma:displayName="PRA Date 2" ma:format="DateOnly" ma:hidden="true" ma:internalName="PRADate2" ma:readOnly="false">
      <xsd:simpleType>
        <xsd:restriction base="dms:DateTime"/>
      </xsd:simpleType>
    </xsd:element>
    <xsd:element name="PRADate3" ma:index="24" nillable="true" ma:displayName="PRA Date 3" ma:format="DateOnly" ma:hidden="true" ma:internalName="PRADate3" ma:readOnly="false">
      <xsd:simpleType>
        <xsd:restriction base="dms:DateTime"/>
      </xsd:simpleType>
    </xsd:element>
    <xsd:element name="PRADateDisposal" ma:index="25" nillable="true" ma:displayName="PRA Date Disposal" ma:format="DateOnly" ma:hidden="true" ma:internalName="PRADateDisposal" ma:readOnly="false">
      <xsd:simpleType>
        <xsd:restriction base="dms:DateTime"/>
      </xsd:simpleType>
    </xsd:element>
    <xsd:element name="PRADateTrigger" ma:index="26" nillable="true" ma:displayName="PRA Date Trigger" ma:format="DateOnly" ma:hidden="true" ma:internalName="PRADateTrigger" ma:readOnly="false">
      <xsd:simpleType>
        <xsd:restriction base="dms:DateTime"/>
      </xsd:simpleType>
    </xsd:element>
    <xsd:element name="PRAText1" ma:index="27" nillable="true" ma:displayName="PRA Text 1" ma:hidden="true" ma:internalName="PRAText1" ma:readOnly="false">
      <xsd:simpleType>
        <xsd:restriction base="dms:Text">
          <xsd:maxLength value="255"/>
        </xsd:restriction>
      </xsd:simpleType>
    </xsd:element>
    <xsd:element name="PRAText2" ma:index="28" nillable="true" ma:displayName="PRA Text 2" ma:hidden="true" ma:internalName="PRAText2" ma:readOnly="false">
      <xsd:simpleType>
        <xsd:restriction base="dms:Text">
          <xsd:maxLength value="255"/>
        </xsd:restriction>
      </xsd:simpleType>
    </xsd:element>
    <xsd:element name="PRAText3" ma:index="29" nillable="true" ma:displayName="PRA Text 3" ma:hidden="true" ma:internalName="PRAText3" ma:readOnly="false">
      <xsd:simpleType>
        <xsd:restriction base="dms:Text">
          <xsd:maxLength value="255"/>
        </xsd:restriction>
      </xsd:simpleType>
    </xsd:element>
    <xsd:element name="PRAText4" ma:index="30" nillable="true" ma:displayName="PRA Text 4" ma:hidden="true" ma:internalName="PRAText4" ma:readOnly="false">
      <xsd:simpleType>
        <xsd:restriction base="dms:Text">
          <xsd:maxLength value="255"/>
        </xsd:restriction>
      </xsd:simpleType>
    </xsd:element>
    <xsd:element name="PRAText5" ma:index="31" nillable="true" ma:displayName="PRA Text 5" ma:hidden="true" ma:internalName="PRAText5" ma:readOnly="false">
      <xsd:simpleType>
        <xsd:restriction base="dms:Text">
          <xsd:maxLength value="255"/>
        </xsd:restriction>
      </xsd:simpleType>
    </xsd:element>
    <xsd:element name="AggregationStatus" ma:index="32" nillable="true" ma:displayName="Aggregation Status" ma:default="Normal" ma:format="Dropdown" ma:hidden="true" ma:internalName="AggregationStatus" ma:readOnly="false">
      <xsd:simpleType>
        <xsd:union memberTypes="dms:Text">
          <xsd:simpleType>
            <xsd:restriction base="dms:Choice">
              <xsd:enumeration value="Delete Soon"/>
              <xsd:enumeration value="Transfer Soon"/>
              <xsd:enumeration value="Appraise Soon"/>
              <xsd:enumeration value="Delete"/>
              <xsd:enumeration value="Transfer"/>
              <xsd:enumeration value="Appraise"/>
              <xsd:enumeration value="Hold"/>
              <xsd:enumeration value="Normal"/>
              <xsd:enumeration value="Archive"/>
            </xsd:restriction>
          </xsd:simpleType>
        </xsd:union>
      </xsd:simpleType>
    </xsd:element>
    <xsd:element name="Project" ma:index="33" nillable="true" ma:displayName="Project" ma:default="Plan Changes" ma:hidden="true" ma:internalName="Project" ma:readOnly="false">
      <xsd:simpleType>
        <xsd:restriction base="dms:Text">
          <xsd:maxLength value="255"/>
        </xsd:restriction>
      </xsd:simpleType>
    </xsd:element>
    <xsd:element name="Activity" ma:index="34" nillable="true" ma:displayName="Activity" ma:default="" ma:hidden="true" ma:indexed="true" ma:internalName="Activity"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ffb055-6eb4-45a1-bc20-bf2ac0d420da" elementFormDefault="qualified">
    <xsd:import namespace="http://schemas.microsoft.com/office/2006/documentManagement/types"/>
    <xsd:import namespace="http://schemas.microsoft.com/office/infopath/2007/PartnerControls"/>
    <xsd:element name="KeyWords" ma:index="12" nillable="true" ma:displayName="Key Words" ma:hidden="true" ma:internalName="KeyWords" ma:readOnly="false">
      <xsd:simpleType>
        <xsd:restriction base="dms:Note"/>
      </xsd:simpleType>
    </xsd:element>
    <xsd:element name="SecurityClassification" ma:index="14" nillable="true" ma:displayName="Security Classification" ma:format="Dropdown" ma:hidden="true" ma:internalName="SecurityClassification" ma:readOnly="false">
      <xsd:simpleType>
        <xsd:restriction base="dms:Choice">
          <xsd:enumeration value="Confidential"/>
          <xsd:enumeration value="Restricted"/>
          <xsd:enumeration value="Unrestricted"/>
        </xsd:restriction>
      </xsd:simpleType>
    </xsd:element>
  </xsd:schema>
  <xsd:schema xmlns:xsd="http://www.w3.org/2001/XMLSchema" xmlns:xs="http://www.w3.org/2001/XMLSchema" xmlns:dms="http://schemas.microsoft.com/office/2006/documentManagement/types" xmlns:pc="http://schemas.microsoft.com/office/infopath/2007/PartnerControls" targetNamespace="725c79e5-42ce-4aa0-ac78-b6418001f0d2" elementFormDefault="qualified">
    <xsd:import namespace="http://schemas.microsoft.com/office/2006/documentManagement/types"/>
    <xsd:import namespace="http://schemas.microsoft.com/office/infopath/2007/PartnerControls"/>
    <xsd:element name="AggregationNarrative" ma:index="35" nillable="true" ma:displayName="Aggregation Narrative" ma:hidden="true" ma:internalName="AggregationNarrative"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1a514c-9034-4fa3-897a-8352025b26ed" elementFormDefault="qualified">
    <xsd:import namespace="http://schemas.microsoft.com/office/2006/documentManagement/types"/>
    <xsd:import namespace="http://schemas.microsoft.com/office/infopath/2007/PartnerControls"/>
    <xsd:element name="Channel" ma:index="36" nillable="true" ma:displayName="Channel" ma:default="NA" ma:hidden="true" ma:internalName="Channel" ma:readOnly="false">
      <xsd:simpleType>
        <xsd:restriction base="dms:Text">
          <xsd:maxLength value="255"/>
        </xsd:restriction>
      </xsd:simpleType>
    </xsd:element>
    <xsd:element name="Team" ma:index="37" nillable="true" ma:displayName="Team" ma:default="Plan Changes" ma:hidden="true" ma:internalName="Team" ma:readOnly="false">
      <xsd:simpleType>
        <xsd:restriction base="dms:Text">
          <xsd:maxLength value="255"/>
        </xsd:restriction>
      </xsd:simpleType>
    </xsd:element>
    <xsd:element name="Level2" ma:index="38" nillable="true" ma:displayName="Level2" ma:default="NA" ma:hidden="true" ma:internalName="Level2" ma:readOnly="false">
      <xsd:simpleType>
        <xsd:restriction base="dms:Text">
          <xsd:maxLength value="255"/>
        </xsd:restriction>
      </xsd:simpleType>
    </xsd:element>
    <xsd:element name="Level3" ma:index="39" nillable="true" ma:displayName="Level3" ma:hidden="true" ma:internalName="Level3" ma:readOnly="false">
      <xsd:simpleType>
        <xsd:restriction base="dms:Text">
          <xsd:maxLength value="255"/>
        </xsd:restriction>
      </xsd:simpleType>
    </xsd:element>
    <xsd:element name="Year" ma:index="40" nillable="true" ma:displayName="Year" ma:default="NA" ma:hidden="true" ma:indexed="true" ma:internalName="Year"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a7084f-8549-410e-a7ff-e0f6a67a54a6" elementFormDefault="qualified">
    <xsd:import namespace="http://schemas.microsoft.com/office/2006/documentManagement/types"/>
    <xsd:import namespace="http://schemas.microsoft.com/office/infopath/2007/PartnerControls"/>
    <xsd:element name="eDocsDocNumber" ma:index="41" nillable="true" ma:displayName="eDocsDocNumber" ma:hidden="true" ma:internalName="eDocsDocNumber" ma:readOnly="false">
      <xsd:simpleType>
        <xsd:restriction base="dms:Text">
          <xsd:maxLength value="255"/>
        </xsd:restriction>
      </xsd:simpleType>
    </xsd:element>
    <xsd:element name="GWappID1" ma:index="42" nillable="true" ma:displayName="GWappID1" ma:hidden="true" ma:internalName="GWappID1" ma:readOnly="false">
      <xsd:simpleType>
        <xsd:restriction base="dms:Text">
          <xsd:maxLength value="255"/>
        </xsd:restriction>
      </xsd:simpleType>
    </xsd:element>
    <xsd:element name="zLegacy" ma:index="43" nillable="true" ma:displayName="zLegacy" ma:hidden="true" ma:internalName="zLegacy" ma:readOnly="false">
      <xsd:simpleType>
        <xsd:restriction base="dms:Note"/>
      </xsd:simpleType>
    </xsd:element>
    <xsd:element name="zLegacyJSON" ma:index="44" nillable="true" ma:displayName="zLegacyJSON" ma:hidden="true" ma:internalName="zLegacyJSON" ma:readOnly="false">
      <xsd:simpleType>
        <xsd:restriction base="dms:Note"/>
      </xsd:simpleType>
    </xsd:element>
    <xsd:element name="zMigrationID" ma:index="45" nillable="true" ma:displayName="zMigrationID" ma:hidden="true" ma:indexed="true" ma:internalName="zMigrationID" ma:readOnly="false">
      <xsd:simpleType>
        <xsd:restriction base="dms:Text">
          <xsd:maxLength value="255"/>
        </xsd:restriction>
      </xsd:simpleType>
    </xsd:element>
    <xsd:element name="SetLabel" ma:index="46" nillable="true" ma:displayName="SetLabel" ma:default="RETAIN" ma:hidden="true" ma:internalName="SetLabel" ma:readOnly="false">
      <xsd:simpleType>
        <xsd:restriction base="dms:Text">
          <xsd:maxLength value="255"/>
        </xsd:restriction>
      </xsd:simpleType>
    </xsd:element>
    <xsd:element name="CC" ma:index="47" nillable="true" ma:displayName="CC" ma:hidden="true" ma:internalName="CC"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ade3b3-ff94-4a87-8800-d92e0c09ba03" elementFormDefault="qualified">
    <xsd:import namespace="http://schemas.microsoft.com/office/2006/documentManagement/types"/>
    <xsd:import namespace="http://schemas.microsoft.com/office/infopath/2007/PartnerControls"/>
    <xsd:element name="To" ma:index="50" nillable="true" ma:displayName="To" ma:internalName="To">
      <xsd:simpleType>
        <xsd:restriction base="dms:Note">
          <xsd:maxLength value="255"/>
        </xsd:restriction>
      </xsd:simpleType>
    </xsd:element>
    <xsd:element name="MediaServiceMetadata" ma:index="51" nillable="true" ma:displayName="MediaServiceMetadata" ma:hidden="true" ma:internalName="MediaServiceMetadata" ma:readOnly="true">
      <xsd:simpleType>
        <xsd:restriction base="dms:Note"/>
      </xsd:simpleType>
    </xsd:element>
    <xsd:element name="MediaServiceFastMetadata" ma:index="52" nillable="true" ma:displayName="MediaServiceFastMetadata" ma:hidden="true" ma:internalName="MediaServiceFastMetadata" ma:readOnly="true">
      <xsd:simpleType>
        <xsd:restriction base="dms:Note"/>
      </xsd:simpleType>
    </xsd:element>
    <xsd:element name="lcf76f155ced4ddcb4097134ff3c332f" ma:index="54" nillable="true" ma:taxonomy="true" ma:internalName="lcf76f155ced4ddcb4097134ff3c332f" ma:taxonomyFieldName="MediaServiceImageTags" ma:displayName="Image Tags" ma:readOnly="false" ma:fieldId="{5cf76f15-5ced-4ddc-b409-7134ff3c332f}" ma:taxonomyMulti="true" ma:sspId="1aa60697-10fb-41cb-a743-ec9affcbe284" ma:termSetId="09814cd3-568e-fe90-9814-8d621ff8fb84" ma:anchorId="fba54fb3-c3e1-fe81-a776-ca4b69148c4d" ma:open="true" ma:isKeyword="false">
      <xsd:complexType>
        <xsd:sequence>
          <xsd:element ref="pc:Terms" minOccurs="0" maxOccurs="1"/>
        </xsd:sequence>
      </xsd:complexType>
    </xsd:element>
    <xsd:element name="MediaServiceOCR" ma:index="56" nillable="true" ma:displayName="Extracted Text" ma:internalName="MediaServiceOCR" ma:readOnly="true">
      <xsd:simpleType>
        <xsd:restriction base="dms:Note">
          <xsd:maxLength value="255"/>
        </xsd:restriction>
      </xsd:simpleType>
    </xsd:element>
    <xsd:element name="MediaServiceGenerationTime" ma:index="57" nillable="true" ma:displayName="MediaServiceGenerationTime" ma:hidden="true" ma:internalName="MediaServiceGenerationTime" ma:readOnly="true">
      <xsd:simpleType>
        <xsd:restriction base="dms:Text"/>
      </xsd:simpleType>
    </xsd:element>
    <xsd:element name="MediaServiceEventHashCode" ma:index="58" nillable="true" ma:displayName="MediaServiceEventHashCode" ma:hidden="true" ma:internalName="MediaServiceEventHashCode" ma:readOnly="true">
      <xsd:simpleType>
        <xsd:restriction base="dms:Text"/>
      </xsd:simpleType>
    </xsd:element>
    <xsd:element name="Case" ma:index="59" nillable="true" ma:displayName="Topic" ma:format="Dropdown" ma:internalName="Case">
      <xsd:simpleType>
        <xsd:union memberTypes="dms:Text">
          <xsd:simpleType>
            <xsd:restriction base="dms:Choice">
              <xsd:enumeration value="Communications"/>
              <xsd:enumeration value="Engagement Plan"/>
              <xsd:enumeration value="Mana Whenua Engagement - Wairarapa"/>
              <xsd:enumeration value="Mana Whenua Engagement - Te Awarua-o-Porirua"/>
              <xsd:enumeration value="Mana Whenua Engagement - Te Whanganui-a-tara"/>
              <xsd:enumeration value="Mana Whenua Library and Resources"/>
              <xsd:enumeration value="Plan Framework"/>
              <xsd:enumeration value="Reporting"/>
              <xsd:enumeration value="Section 32 Approach"/>
              <xsd:enumeration value="Strategic Engagement"/>
              <xsd:enumeration value="Work Programme Planning"/>
            </xsd:restriction>
          </xsd:simpleType>
        </xsd:union>
      </xsd:simpleType>
    </xsd:element>
    <xsd:element name="KnowHowType" ma:index="60" nillable="true" ma:displayName="Know-How Type" ma:default="NA" ma:format="Dropdown" ma:hidden="true" ma:internalName="KnowHowType" ma:readOnly="false">
      <xsd:simpleType>
        <xsd:union memberTypes="dms:Text">
          <xsd:simpleType>
            <xsd:restriction base="dms:Choice">
              <xsd:enumeration value="NA"/>
              <xsd:enumeration value="FAQ"/>
              <xsd:enumeration value="Tall Poppy"/>
              <xsd:enumeration value="Topic"/>
              <xsd:enumeration value="Who"/>
            </xsd:restriction>
          </xsd:simpleType>
        </xsd:union>
      </xsd:simpleType>
    </xsd:element>
    <xsd:element name="Subactivity" ma:index="61" nillable="true" ma:displayName="Subactivity" ma:format="Dropdown" ma:hidden="true" ma:internalName="Subactivity" ma:readOnly="false">
      <xsd:simpleType>
        <xsd:union memberTypes="dms:Text">
          <xsd:simpleType>
            <xsd:restriction base="dms:Choice">
              <xsd:enumeration value="01. Scoping, Issues Definition, NPS Mapping"/>
              <xsd:enumeration value="02. Tasks and Activities Planning"/>
              <xsd:enumeration value="03. Expert Knowledge and Technical Information"/>
              <xsd:enumeration value="04. Community Engagement"/>
              <xsd:enumeration value="05. Mana Whenua Engagement"/>
              <xsd:enumeration value="06. Stakeholder Engagement"/>
              <xsd:enumeration value="07. Reporting"/>
              <xsd:enumeration value="08. Drafting Provisions"/>
              <xsd:enumeration value="09. Section 32"/>
              <xsd:enumeration value="10. Final Provisions"/>
            </xsd:restriction>
          </xsd:simpleType>
        </xsd:union>
      </xsd:simpleType>
    </xsd:element>
    <xsd:element name="MediaServiceObjectDetectorVersions" ma:index="64" nillable="true" ma:displayName="MediaServiceObjectDetectorVersions" ma:hidden="true" ma:indexed="true" ma:internalName="MediaServiceObjectDetectorVersions" ma:readOnly="true">
      <xsd:simpleType>
        <xsd:restriction base="dms:Text"/>
      </xsd:simpleType>
    </xsd:element>
    <xsd:element name="MediaServiceSearchProperties" ma:index="65" nillable="true" ma:displayName="MediaServiceSearchProperties" ma:hidden="true" ma:internalName="MediaServiceSearchProperties" ma:readOnly="true">
      <xsd:simpleType>
        <xsd:restriction base="dms:Note"/>
      </xsd:simpleType>
    </xsd:element>
    <xsd:element name="MediaServiceDateTaken" ma:index="66" nillable="true" ma:displayName="MediaServiceDateTaken" ma:hidden="true" ma:indexed="true" ma:internalName="MediaServiceDateTaken" ma:readOnly="true">
      <xsd:simpleType>
        <xsd:restriction base="dms:Text"/>
      </xsd:simpleType>
    </xsd:element>
    <xsd:element name="MediaLengthInSeconds" ma:index="6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roject xmlns="4f9c820c-e7e2-444d-97ee-45f2b3485c1d">Plan Changes</Project>
    <Subactivity xmlns="64ade3b3-ff94-4a87-8800-d92e0c09ba03">3. Post-notification - Hearings to decisions</Subactivity>
    <FunctionGroup xmlns="4f9c820c-e7e2-444d-97ee-45f2b3485c1d">Environment Management</FunctionGroup>
    <CategoryName xmlns="4f9c820c-e7e2-444d-97ee-45f2b3485c1d">NA</CategoryName>
    <_dlc_DocId xmlns="2de8b5ad-0395-4b99-8c38-329811f9101f">NRPC-191897538-6028</_dlc_DocId>
    <BusinessValue xmlns="4f9c820c-e7e2-444d-97ee-45f2b3485c1d">Normal</BusinessValue>
    <Team xmlns="c91a514c-9034-4fa3-897a-8352025b26ed">Plan Changes</Team>
    <SetLabel xmlns="e5a7084f-8549-410e-a7ff-e0f6a67a54a6">RETAIN</SetLabel>
    <AggregationStatus xmlns="4f9c820c-e7e2-444d-97ee-45f2b3485c1d">Normal</AggregationStatus>
    <KnowHowType xmlns="64ade3b3-ff94-4a87-8800-d92e0c09ba03">NA</KnowHowType>
    <CategoryValue xmlns="4f9c820c-e7e2-444d-97ee-45f2b3485c1d">NA</CategoryValue>
    <_dlc_DocIdUrl xmlns="2de8b5ad-0395-4b99-8c38-329811f9101f">
      <Url>https://greaterwellington.sharepoint.com/sites/project-nrpc/_layouts/15/DocIdRedir.aspx?ID=NRPC-191897538-6028</Url>
      <Description>NRPC-191897538-6028</Description>
    </_dlc_DocIdUrl>
    <Level2 xmlns="c91a514c-9034-4fa3-897a-8352025b26ed">NA</Level2>
    <Channel xmlns="c91a514c-9034-4fa3-897a-8352025b26ed">NRP Plan Change 1</Channel>
    <PRAType xmlns="4f9c820c-e7e2-444d-97ee-45f2b3485c1d">Doc</PRAType>
    <Year xmlns="c91a514c-9034-4fa3-897a-8352025b26ed">NA</Year>
    <PRADateDisposal xmlns="4f9c820c-e7e2-444d-97ee-45f2b3485c1d" xsi:nil="true"/>
    <KeyWords xmlns="15ffb055-6eb4-45a1-bc20-bf2ac0d420da" xsi:nil="true"/>
    <SecurityClassification xmlns="15ffb055-6eb4-45a1-bc20-bf2ac0d420da" xsi:nil="true"/>
    <PRADate3 xmlns="4f9c820c-e7e2-444d-97ee-45f2b3485c1d" xsi:nil="true"/>
    <GWappID1 xmlns="e5a7084f-8549-410e-a7ff-e0f6a67a54a6" xsi:nil="true"/>
    <PRAText5 xmlns="4f9c820c-e7e2-444d-97ee-45f2b3485c1d" xsi:nil="true"/>
    <Activity xmlns="4f9c820c-e7e2-444d-97ee-45f2b3485c1d" xsi:nil="true"/>
    <PRADate2 xmlns="4f9c820c-e7e2-444d-97ee-45f2b3485c1d" xsi:nil="true"/>
    <zLegacyJSON xmlns="e5a7084f-8549-410e-a7ff-e0f6a67a54a6" xsi:nil="true"/>
    <PRAText1 xmlns="4f9c820c-e7e2-444d-97ee-45f2b3485c1d" xsi:nil="true"/>
    <PRAText4 xmlns="4f9c820c-e7e2-444d-97ee-45f2b3485c1d" xsi:nil="true"/>
    <Level3 xmlns="c91a514c-9034-4fa3-897a-8352025b26ed" xsi:nil="true"/>
    <CC xmlns="e5a7084f-8549-410e-a7ff-e0f6a67a54a6" xsi:nil="true"/>
    <TaxCatchAll xmlns="2de8b5ad-0395-4b99-8c38-329811f9101f" xsi:nil="true"/>
    <Function xmlns="4f9c820c-e7e2-444d-97ee-45f2b3485c1d" xsi:nil="true"/>
    <eDocsDocNumber xmlns="e5a7084f-8549-410e-a7ff-e0f6a67a54a6" xsi:nil="true"/>
    <RelatedPeople xmlns="4f9c820c-e7e2-444d-97ee-45f2b3485c1d">
      <UserInfo>
        <DisplayName/>
        <AccountId xsi:nil="true"/>
        <AccountType/>
      </UserInfo>
    </RelatedPeople>
    <AggregationNarrative xmlns="725c79e5-42ce-4aa0-ac78-b6418001f0d2" xsi:nil="true"/>
    <To xmlns="64ade3b3-ff94-4a87-8800-d92e0c09ba03" xsi:nil="true"/>
    <Case xmlns="64ade3b3-ff94-4a87-8800-d92e0c09ba03" xsi:nil="true"/>
    <PRADate1 xmlns="4f9c820c-e7e2-444d-97ee-45f2b3485c1d" xsi:nil="true"/>
    <DocumentType xmlns="4f9c820c-e7e2-444d-97ee-45f2b3485c1d" xsi:nil="true"/>
    <PRAText3 xmlns="4f9c820c-e7e2-444d-97ee-45f2b3485c1d" xsi:nil="true"/>
    <zMigrationID xmlns="e5a7084f-8549-410e-a7ff-e0f6a67a54a6" xsi:nil="true"/>
    <Narrative xmlns="4f9c820c-e7e2-444d-97ee-45f2b3485c1d" xsi:nil="true"/>
    <PRADateTrigger xmlns="4f9c820c-e7e2-444d-97ee-45f2b3485c1d" xsi:nil="true"/>
    <lcf76f155ced4ddcb4097134ff3c332f xmlns="64ade3b3-ff94-4a87-8800-d92e0c09ba03">
      <Terms xmlns="http://schemas.microsoft.com/office/infopath/2007/PartnerControls"/>
    </lcf76f155ced4ddcb4097134ff3c332f>
    <PRAText2 xmlns="4f9c820c-e7e2-444d-97ee-45f2b3485c1d" xsi:nil="true"/>
    <zLegacy xmlns="e5a7084f-8549-410e-a7ff-e0f6a67a54a6" xsi:nil="true"/>
  </documentManagement>
</p:properties>
</file>

<file path=customXml/itemProps1.xml><?xml version="1.0" encoding="utf-8"?>
<ds:datastoreItem xmlns:ds="http://schemas.openxmlformats.org/officeDocument/2006/customXml" ds:itemID="{E023FB14-1C5C-451F-86B8-ABBA1055485C}"/>
</file>

<file path=customXml/itemProps2.xml><?xml version="1.0" encoding="utf-8"?>
<ds:datastoreItem xmlns:ds="http://schemas.openxmlformats.org/officeDocument/2006/customXml" ds:itemID="{4CF811FA-44F4-4D59-984F-213E73521CDA}"/>
</file>

<file path=customXml/itemProps3.xml><?xml version="1.0" encoding="utf-8"?>
<ds:datastoreItem xmlns:ds="http://schemas.openxmlformats.org/officeDocument/2006/customXml" ds:itemID="{88D91A72-8DD1-4D21-AA1D-DD027F9A7666}"/>
</file>

<file path=customXml/itemProps4.xml><?xml version="1.0" encoding="utf-8"?>
<ds:datastoreItem xmlns:ds="http://schemas.openxmlformats.org/officeDocument/2006/customXml" ds:itemID="{AEBD96D3-3668-4224-9096-0F1972C9417D}"/>
</file>

<file path=docProps/app.xml><?xml version="1.0" encoding="utf-8"?>
<Properties xmlns="http://schemas.openxmlformats.org/officeDocument/2006/extended-properties" xmlns:vt="http://schemas.openxmlformats.org/officeDocument/2006/docPropsVTypes">
  <TotalTime>1065</TotalTime>
  <Words>2904</Words>
  <Application>Microsoft Office PowerPoint</Application>
  <PresentationFormat>Widescreen</PresentationFormat>
  <Paragraphs>266</Paragraphs>
  <Slides>21</Slides>
  <Notes>21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Aptos Display</vt:lpstr>
      <vt:lpstr>Arial</vt:lpstr>
      <vt:lpstr>CIDFont+F1</vt:lpstr>
      <vt:lpstr>Office Theme</vt:lpstr>
      <vt:lpstr>Wellington Farm Forestry PC1, Stream 2  Submission</vt:lpstr>
      <vt:lpstr>Fresh Water Objectives not to override NES-PF</vt:lpstr>
      <vt:lpstr>Natural State?</vt:lpstr>
      <vt:lpstr>Median Visual Clarity TAS  for Mangaroa River</vt:lpstr>
      <vt:lpstr>Measurement Uncertainty for Estimated Reductions in Sediment Yields </vt:lpstr>
      <vt:lpstr>TSS vs Adjusted Visual Clarity</vt:lpstr>
      <vt:lpstr>Seasonal Variation in Clarity and Water Flow</vt:lpstr>
      <vt:lpstr>Misalignment of Policy Advice</vt:lpstr>
      <vt:lpstr>Data from fixed monitoring points reveals limited information about upstream events</vt:lpstr>
      <vt:lpstr>PowerPoint Presentation</vt:lpstr>
      <vt:lpstr>PowerPoint Presentation</vt:lpstr>
      <vt:lpstr>Variation of Clarity within Mangaroa  Catchment</vt:lpstr>
      <vt:lpstr>What the data shows (this slide NOT USED)</vt:lpstr>
      <vt:lpstr>Consequences of not achieving TAS</vt:lpstr>
      <vt:lpstr>10 years Clarity data Horokiri Stream</vt:lpstr>
      <vt:lpstr>Puketiro Forest Harvest adjacent to Horokiri Stream</vt:lpstr>
      <vt:lpstr>Extensively (Plantation) forested catchments with A grade sediment scores and clarity exceeding TAS</vt:lpstr>
      <vt:lpstr>Whakatikei Catchment</vt:lpstr>
      <vt:lpstr>Summary</vt:lpstr>
      <vt:lpstr>Summary, Continued</vt:lpstr>
      <vt:lpstr>Presentation Ends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 Cairns</dc:creator>
  <cp:lastModifiedBy>Eric Cairns</cp:lastModifiedBy>
  <cp:revision>10</cp:revision>
  <dcterms:created xsi:type="dcterms:W3CDTF">2025-03-18T23:18:58Z</dcterms:created>
  <dcterms:modified xsi:type="dcterms:W3CDTF">2025-03-20T23:43:18Z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0x010100868AA5D91B86534DA0DC8C9F6EC721A8</vt:lpwstr>
  </property>
  <property fmtid="{D5CDD505-2E9C-101B-9397-08002B2CF9AE}" pid="3" name="_dlc_DocIdItemGuid">
    <vt:lpwstr>d32a86cd-22d6-4170-baa1-095edb9e462b</vt:lpwstr>
  </property>
</Properties>
</file>